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12"/>
  </p:notesMasterIdLst>
  <p:handoutMasterIdLst>
    <p:handoutMasterId r:id="rId13"/>
  </p:handoutMasterIdLst>
  <p:sldIdLst>
    <p:sldId id="266" r:id="rId2"/>
    <p:sldId id="256" r:id="rId3"/>
    <p:sldId id="257" r:id="rId4"/>
    <p:sldId id="259" r:id="rId5"/>
    <p:sldId id="258" r:id="rId6"/>
    <p:sldId id="260" r:id="rId7"/>
    <p:sldId id="261" r:id="rId8"/>
    <p:sldId id="262" r:id="rId9"/>
    <p:sldId id="263" r:id="rId10"/>
    <p:sldId id="264"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34559" autoAdjust="0"/>
    <p:restoredTop sz="86477" autoAdjust="0"/>
  </p:normalViewPr>
  <p:slideViewPr>
    <p:cSldViewPr snapToGrid="0">
      <p:cViewPr>
        <p:scale>
          <a:sx n="80" d="100"/>
          <a:sy n="80" d="100"/>
        </p:scale>
        <p:origin x="-954" y="216"/>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CEA79F1-3D41-4C4F-AEE8-3D145A55B44B}" type="datetimeFigureOut">
              <a:rPr lang="en-US" smtClean="0"/>
              <a:t>10/7/2022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r>
              <a:rPr lang="en-US" smtClean="0"/>
              <a:t>https://library.neduet.edu.pk</a:t>
            </a: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67B10762-4C92-4213-BF6D-30C27167054F}" type="slidenum">
              <a:rPr lang="en-US" smtClean="0"/>
              <a:t>‹#›</a:t>
            </a:fld>
            <a:endParaRPr lang="en-US"/>
          </a:p>
        </p:txBody>
      </p:sp>
    </p:spTree>
    <p:extLst>
      <p:ext uri="{BB962C8B-B14F-4D97-AF65-F5344CB8AC3E}">
        <p14:creationId xmlns:p14="http://schemas.microsoft.com/office/powerpoint/2010/main" val="466081269"/>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3F40AE2-9D54-4155-B615-6F82AC5BB1E1}" type="datetimeFigureOut">
              <a:rPr lang="en-US" smtClean="0"/>
              <a:t>10/7/2022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US" smtClean="0"/>
              <a:t>https://library.neduet.edu.pk</a:t>
            </a: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0BCA42-5E26-43E8-BA32-F3A4C0466AD3}" type="slidenum">
              <a:rPr lang="en-US" smtClean="0"/>
              <a:t>‹#›</a:t>
            </a:fld>
            <a:endParaRPr lang="en-US"/>
          </a:p>
        </p:txBody>
      </p:sp>
    </p:spTree>
    <p:extLst>
      <p:ext uri="{BB962C8B-B14F-4D97-AF65-F5344CB8AC3E}">
        <p14:creationId xmlns:p14="http://schemas.microsoft.com/office/powerpoint/2010/main" val="1673624851"/>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6A0BCA42-5E26-43E8-BA32-F3A4C0466AD3}" type="slidenum">
              <a:rPr lang="en-US" smtClean="0"/>
              <a:t>3</a:t>
            </a:fld>
            <a:endParaRPr lang="en-US"/>
          </a:p>
        </p:txBody>
      </p:sp>
      <p:sp>
        <p:nvSpPr>
          <p:cNvPr id="5" name="Footer Placeholder 4"/>
          <p:cNvSpPr>
            <a:spLocks noGrp="1"/>
          </p:cNvSpPr>
          <p:nvPr>
            <p:ph type="ftr" sz="quarter" idx="11"/>
          </p:nvPr>
        </p:nvSpPr>
        <p:spPr/>
        <p:txBody>
          <a:bodyPr/>
          <a:lstStyle/>
          <a:p>
            <a:r>
              <a:rPr lang="en-US" smtClean="0"/>
              <a:t>https://library.neduet.edu.pk</a:t>
            </a:r>
            <a:endParaRPr lang="en-US"/>
          </a:p>
        </p:txBody>
      </p:sp>
    </p:spTree>
    <p:extLst>
      <p:ext uri="{BB962C8B-B14F-4D97-AF65-F5344CB8AC3E}">
        <p14:creationId xmlns:p14="http://schemas.microsoft.com/office/powerpoint/2010/main" val="37897578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096000" y="1812783"/>
            <a:ext cx="5293773" cy="1628853"/>
          </a:xfrm>
          <a:noFill/>
          <a:effectLst>
            <a:outerShdw blurRad="50800" dist="38100" dir="2700000" algn="tl" rotWithShape="0">
              <a:prstClr val="black">
                <a:alpha val="40000"/>
              </a:prstClr>
            </a:outerShdw>
          </a:effectLst>
        </p:spPr>
        <p:txBody>
          <a:bodyPr>
            <a:normAutofit/>
          </a:bodyPr>
          <a:lstStyle>
            <a:lvl1pPr algn="r">
              <a:defRPr sz="4800">
                <a:solidFill>
                  <a:schemeClr val="bg1"/>
                </a:solidFill>
              </a:defRPr>
            </a:lvl1pPr>
          </a:lstStyle>
          <a:p>
            <a:r>
              <a:rPr lang="en-US" dirty="0"/>
              <a:t>Click to edit </a:t>
            </a:r>
            <a:br>
              <a:rPr lang="en-US" dirty="0"/>
            </a:br>
            <a:r>
              <a:rPr lang="en-US" dirty="0"/>
              <a:t>Master title style</a:t>
            </a:r>
          </a:p>
        </p:txBody>
      </p:sp>
      <p:sp>
        <p:nvSpPr>
          <p:cNvPr id="3" name="Subtitle 2"/>
          <p:cNvSpPr>
            <a:spLocks noGrp="1"/>
          </p:cNvSpPr>
          <p:nvPr>
            <p:ph type="subTitle" idx="1"/>
          </p:nvPr>
        </p:nvSpPr>
        <p:spPr>
          <a:xfrm>
            <a:off x="3245507" y="4243427"/>
            <a:ext cx="8144267" cy="814427"/>
          </a:xfrm>
        </p:spPr>
        <p:txBody>
          <a:bodyPr>
            <a:normAutofit/>
          </a:bodyPr>
          <a:lstStyle>
            <a:lvl1pPr marL="0" indent="0" algn="r">
              <a:buNone/>
              <a:defRPr sz="3733" b="0" i="0">
                <a:solidFill>
                  <a:schemeClr val="accent2">
                    <a:lumMod val="50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6FCAD79-659A-4710-8834-378C8904BFF8}" type="datetime1">
              <a:rPr lang="en-US" smtClean="0"/>
              <a:t>10/7/2022</a:t>
            </a:fld>
            <a:endParaRPr lang="en-US"/>
          </a:p>
        </p:txBody>
      </p:sp>
      <p:sp>
        <p:nvSpPr>
          <p:cNvPr id="5" name="Footer Placeholder 4"/>
          <p:cNvSpPr>
            <a:spLocks noGrp="1"/>
          </p:cNvSpPr>
          <p:nvPr>
            <p:ph type="ftr" sz="quarter" idx="11"/>
          </p:nvPr>
        </p:nvSpPr>
        <p:spPr/>
        <p:txBody>
          <a:bodyPr/>
          <a:lstStyle/>
          <a:p>
            <a:r>
              <a:rPr lang="en-US" smtClean="0"/>
              <a:t>https://library.neduet.edu.pk</a:t>
            </a:r>
            <a:endParaRPr lang="en-US"/>
          </a:p>
        </p:txBody>
      </p:sp>
      <p:sp>
        <p:nvSpPr>
          <p:cNvPr id="6" name="Slide Number Placeholder 5"/>
          <p:cNvSpPr>
            <a:spLocks noGrp="1"/>
          </p:cNvSpPr>
          <p:nvPr>
            <p:ph type="sldNum" sz="quarter" idx="12"/>
          </p:nvPr>
        </p:nvSpPr>
        <p:spPr/>
        <p:txBody>
          <a:bodyPr/>
          <a:lstStyle/>
          <a:p>
            <a:fld id="{9D13176E-1D87-404D-A0AA-7AF2617E3F23}" type="slidenum">
              <a:rPr lang="en-US" smtClean="0"/>
              <a:t>‹#›</a:t>
            </a:fld>
            <a:endParaRPr lang="en-US"/>
          </a:p>
        </p:txBody>
      </p:sp>
    </p:spTree>
    <p:extLst>
      <p:ext uri="{BB962C8B-B14F-4D97-AF65-F5344CB8AC3E}">
        <p14:creationId xmlns:p14="http://schemas.microsoft.com/office/powerpoint/2010/main" val="1767510311"/>
      </p:ext>
    </p:extLst>
  </p:cSld>
  <p:clrMapOvr>
    <a:masterClrMapping/>
  </p:clrMapOvr>
  <mc:AlternateContent xmlns:mc="http://schemas.openxmlformats.org/markup-compatibility/2006" xmlns:p14="http://schemas.microsoft.com/office/powerpoint/2010/main">
    <mc:Choice Requires="p14">
      <p:transition spd="slow" p14:dur="1200" advClick="0" advTm="10000">
        <p:dissolve/>
      </p:transition>
    </mc:Choice>
    <mc:Fallback xmlns="">
      <p:transition spd="slow" advClick="0" advTm="10000">
        <p:dissolv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667"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4267"/>
            </a:lvl1pPr>
            <a:lvl2pPr marL="609585" indent="0">
              <a:buNone/>
              <a:defRPr sz="3733"/>
            </a:lvl2pPr>
            <a:lvl3pPr marL="1219170" indent="0">
              <a:buNone/>
              <a:defRPr sz="3200"/>
            </a:lvl3pPr>
            <a:lvl4pPr marL="1828754" indent="0">
              <a:buNone/>
              <a:defRPr sz="2667"/>
            </a:lvl4pPr>
            <a:lvl5pPr marL="2438339" indent="0">
              <a:buNone/>
              <a:defRPr sz="2667"/>
            </a:lvl5pPr>
            <a:lvl6pPr marL="3047924" indent="0">
              <a:buNone/>
              <a:defRPr sz="2667"/>
            </a:lvl6pPr>
            <a:lvl7pPr marL="3657509" indent="0">
              <a:buNone/>
              <a:defRPr sz="2667"/>
            </a:lvl7pPr>
            <a:lvl8pPr marL="4267093" indent="0">
              <a:buNone/>
              <a:defRPr sz="2667"/>
            </a:lvl8pPr>
            <a:lvl9pPr marL="4876678" indent="0">
              <a:buNone/>
              <a:defRPr sz="2667"/>
            </a:lvl9pPr>
          </a:lstStyle>
          <a:p>
            <a:r>
              <a:rPr lang="en-US" smtClean="0"/>
              <a:t>Click icon to add picture</a:t>
            </a:r>
            <a:endParaRPr lang="en-US"/>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F4FA30-8A31-4D73-A0AB-503389D97121}" type="datetime1">
              <a:rPr lang="en-US" smtClean="0"/>
              <a:t>10/7/2022</a:t>
            </a:fld>
            <a:endParaRPr lang="en-US"/>
          </a:p>
        </p:txBody>
      </p:sp>
      <p:sp>
        <p:nvSpPr>
          <p:cNvPr id="6" name="Footer Placeholder 5"/>
          <p:cNvSpPr>
            <a:spLocks noGrp="1"/>
          </p:cNvSpPr>
          <p:nvPr>
            <p:ph type="ftr" sz="quarter" idx="11"/>
          </p:nvPr>
        </p:nvSpPr>
        <p:spPr/>
        <p:txBody>
          <a:bodyPr/>
          <a:lstStyle/>
          <a:p>
            <a:r>
              <a:rPr lang="en-US" smtClean="0"/>
              <a:t>https://library.neduet.edu.pk</a:t>
            </a:r>
            <a:endParaRPr lang="en-US"/>
          </a:p>
        </p:txBody>
      </p:sp>
      <p:sp>
        <p:nvSpPr>
          <p:cNvPr id="7" name="Slide Number Placeholder 6"/>
          <p:cNvSpPr>
            <a:spLocks noGrp="1"/>
          </p:cNvSpPr>
          <p:nvPr>
            <p:ph type="sldNum" sz="quarter" idx="12"/>
          </p:nvPr>
        </p:nvSpPr>
        <p:spPr/>
        <p:txBody>
          <a:bodyPr/>
          <a:lstStyle/>
          <a:p>
            <a:fld id="{9D13176E-1D87-404D-A0AA-7AF2617E3F23}" type="slidenum">
              <a:rPr lang="en-US" smtClean="0"/>
              <a:t>‹#›</a:t>
            </a:fld>
            <a:endParaRPr lang="en-US"/>
          </a:p>
        </p:txBody>
      </p:sp>
    </p:spTree>
    <p:extLst>
      <p:ext uri="{BB962C8B-B14F-4D97-AF65-F5344CB8AC3E}">
        <p14:creationId xmlns:p14="http://schemas.microsoft.com/office/powerpoint/2010/main" val="580524493"/>
      </p:ext>
    </p:extLst>
  </p:cSld>
  <p:clrMapOvr>
    <a:masterClrMapping/>
  </p:clrMapOvr>
  <mc:AlternateContent xmlns:mc="http://schemas.openxmlformats.org/markup-compatibility/2006" xmlns:p14="http://schemas.microsoft.com/office/powerpoint/2010/main">
    <mc:Choice Requires="p14">
      <p:transition spd="slow" p14:dur="1200" advClick="0" advTm="10000">
        <p:dissolve/>
      </p:transition>
    </mc:Choice>
    <mc:Fallback xmlns="">
      <p:transition spd="slow" advClick="0" advTm="10000">
        <p:dissolv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0DDD91-27D9-4F60-ABE5-D86F0A20496F}" type="datetime1">
              <a:rPr lang="en-US" smtClean="0"/>
              <a:t>10/7/2022</a:t>
            </a:fld>
            <a:endParaRPr lang="en-US"/>
          </a:p>
        </p:txBody>
      </p:sp>
      <p:sp>
        <p:nvSpPr>
          <p:cNvPr id="5" name="Footer Placeholder 4"/>
          <p:cNvSpPr>
            <a:spLocks noGrp="1"/>
          </p:cNvSpPr>
          <p:nvPr>
            <p:ph type="ftr" sz="quarter" idx="11"/>
          </p:nvPr>
        </p:nvSpPr>
        <p:spPr/>
        <p:txBody>
          <a:bodyPr/>
          <a:lstStyle/>
          <a:p>
            <a:r>
              <a:rPr lang="en-US" smtClean="0"/>
              <a:t>https://library.neduet.edu.pk</a:t>
            </a:r>
            <a:endParaRPr lang="en-US"/>
          </a:p>
        </p:txBody>
      </p:sp>
      <p:sp>
        <p:nvSpPr>
          <p:cNvPr id="6" name="Slide Number Placeholder 5"/>
          <p:cNvSpPr>
            <a:spLocks noGrp="1"/>
          </p:cNvSpPr>
          <p:nvPr>
            <p:ph type="sldNum" sz="quarter" idx="12"/>
          </p:nvPr>
        </p:nvSpPr>
        <p:spPr/>
        <p:txBody>
          <a:bodyPr/>
          <a:lstStyle/>
          <a:p>
            <a:fld id="{9D13176E-1D87-404D-A0AA-7AF2617E3F23}" type="slidenum">
              <a:rPr lang="en-US" smtClean="0"/>
              <a:t>‹#›</a:t>
            </a:fld>
            <a:endParaRPr lang="en-US"/>
          </a:p>
        </p:txBody>
      </p:sp>
    </p:spTree>
    <p:extLst>
      <p:ext uri="{BB962C8B-B14F-4D97-AF65-F5344CB8AC3E}">
        <p14:creationId xmlns:p14="http://schemas.microsoft.com/office/powerpoint/2010/main" val="2301561317"/>
      </p:ext>
    </p:extLst>
  </p:cSld>
  <p:clrMapOvr>
    <a:masterClrMapping/>
  </p:clrMapOvr>
  <mc:AlternateContent xmlns:mc="http://schemas.openxmlformats.org/markup-compatibility/2006" xmlns:p14="http://schemas.microsoft.com/office/powerpoint/2010/main">
    <mc:Choice Requires="p14">
      <p:transition spd="slow" p14:dur="1200" advClick="0" advTm="10000">
        <p:dissolve/>
      </p:transition>
    </mc:Choice>
    <mc:Fallback xmlns="">
      <p:transition spd="slow" advClick="0" advTm="10000">
        <p:dissolv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D731FC6-6458-4A3E-A6BB-8C054566575E}" type="datetime1">
              <a:rPr lang="en-US" smtClean="0"/>
              <a:t>10/7/2022</a:t>
            </a:fld>
            <a:endParaRPr lang="en-US"/>
          </a:p>
        </p:txBody>
      </p:sp>
      <p:sp>
        <p:nvSpPr>
          <p:cNvPr id="5" name="Footer Placeholder 4"/>
          <p:cNvSpPr>
            <a:spLocks noGrp="1"/>
          </p:cNvSpPr>
          <p:nvPr>
            <p:ph type="ftr" sz="quarter" idx="11"/>
          </p:nvPr>
        </p:nvSpPr>
        <p:spPr/>
        <p:txBody>
          <a:bodyPr/>
          <a:lstStyle/>
          <a:p>
            <a:r>
              <a:rPr lang="en-US" smtClean="0"/>
              <a:t>https://library.neduet.edu.pk</a:t>
            </a:r>
            <a:endParaRPr lang="en-US"/>
          </a:p>
        </p:txBody>
      </p:sp>
      <p:sp>
        <p:nvSpPr>
          <p:cNvPr id="6" name="Slide Number Placeholder 5"/>
          <p:cNvSpPr>
            <a:spLocks noGrp="1"/>
          </p:cNvSpPr>
          <p:nvPr>
            <p:ph type="sldNum" sz="quarter" idx="12"/>
          </p:nvPr>
        </p:nvSpPr>
        <p:spPr/>
        <p:txBody>
          <a:bodyPr/>
          <a:lstStyle/>
          <a:p>
            <a:fld id="{9D13176E-1D87-404D-A0AA-7AF2617E3F23}" type="slidenum">
              <a:rPr lang="en-US" smtClean="0"/>
              <a:t>‹#›</a:t>
            </a:fld>
            <a:endParaRPr lang="en-US"/>
          </a:p>
        </p:txBody>
      </p:sp>
      <p:pic>
        <p:nvPicPr>
          <p:cNvPr id="7" name="Picture 6" descr="E:\websites\free-power-point-templates\2012\logos.png">
            <a:extLst>
              <a:ext uri="{FF2B5EF4-FFF2-40B4-BE49-F238E27FC236}">
                <a16:creationId xmlns:a16="http://schemas.microsoft.com/office/drawing/2014/main" xmlns="" id="{9978F3B5-C1BB-4004-968A-3E3E8A691AF0}"/>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224408" y="3101618"/>
            <a:ext cx="1951712" cy="702615"/>
          </a:xfrm>
          <a:prstGeom prst="rect">
            <a:avLst/>
          </a:prstGeom>
          <a:noFill/>
          <a:ln>
            <a:no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4964660"/>
      </p:ext>
    </p:extLst>
  </p:cSld>
  <p:clrMapOvr>
    <a:masterClrMapping/>
  </p:clrMapOvr>
  <mc:AlternateContent xmlns:mc="http://schemas.openxmlformats.org/markup-compatibility/2006" xmlns:p14="http://schemas.microsoft.com/office/powerpoint/2010/main">
    <mc:Choice Requires="p14">
      <p:transition spd="slow" p14:dur="1200" advClick="0" advTm="10000">
        <p:dissolve/>
      </p:transition>
    </mc:Choice>
    <mc:Fallback xmlns="">
      <p:transition spd="slow" advClick="0" advTm="10000">
        <p:dissolv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98620" y="374900"/>
            <a:ext cx="10994760" cy="814427"/>
          </a:xfrm>
        </p:spPr>
        <p:txBody>
          <a:bodyPr>
            <a:normAutofit/>
          </a:bodyPr>
          <a:lstStyle>
            <a:lvl1pPr algn="r">
              <a:defRPr sz="4800" baseline="0">
                <a:solidFill>
                  <a:schemeClr val="bg1"/>
                </a:solidFill>
                <a:effectLst>
                  <a:outerShdw blurRad="50800" dist="38100" dir="2700000" algn="tl" rotWithShape="0">
                    <a:prstClr val="black">
                      <a:alpha val="40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598621" y="1596541"/>
            <a:ext cx="10994760" cy="4682945"/>
          </a:xfrm>
        </p:spPr>
        <p:txBody>
          <a:bodyPr/>
          <a:lstStyle>
            <a:lvl1pPr algn="l">
              <a:defRPr sz="3733">
                <a:solidFill>
                  <a:schemeClr val="accent2">
                    <a:lumMod val="50000"/>
                  </a:schemeClr>
                </a:solidFill>
              </a:defRPr>
            </a:lvl1pPr>
            <a:lvl2pPr algn="l">
              <a:defRPr>
                <a:solidFill>
                  <a:schemeClr val="accent2">
                    <a:lumMod val="50000"/>
                  </a:schemeClr>
                </a:solidFill>
              </a:defRPr>
            </a:lvl2pPr>
            <a:lvl3pPr algn="l">
              <a:defRPr>
                <a:solidFill>
                  <a:schemeClr val="accent2">
                    <a:lumMod val="50000"/>
                  </a:schemeClr>
                </a:solidFill>
              </a:defRPr>
            </a:lvl3pPr>
            <a:lvl4pPr algn="l">
              <a:defRPr>
                <a:solidFill>
                  <a:schemeClr val="accent2">
                    <a:lumMod val="50000"/>
                  </a:schemeClr>
                </a:solidFill>
              </a:defRPr>
            </a:lvl4pPr>
            <a:lvl5pPr algn="l">
              <a:defRPr>
                <a:solidFill>
                  <a:schemeClr val="accent2">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463E150-ADF6-4FF6-A2F6-F54A51428D69}" type="datetime1">
              <a:rPr lang="en-US" smtClean="0"/>
              <a:t>10/7/2022</a:t>
            </a:fld>
            <a:endParaRPr lang="en-US"/>
          </a:p>
        </p:txBody>
      </p:sp>
      <p:sp>
        <p:nvSpPr>
          <p:cNvPr id="5" name="Footer Placeholder 4"/>
          <p:cNvSpPr>
            <a:spLocks noGrp="1"/>
          </p:cNvSpPr>
          <p:nvPr>
            <p:ph type="ftr" sz="quarter" idx="11"/>
          </p:nvPr>
        </p:nvSpPr>
        <p:spPr/>
        <p:txBody>
          <a:bodyPr/>
          <a:lstStyle/>
          <a:p>
            <a:r>
              <a:rPr lang="en-US" smtClean="0"/>
              <a:t>https://library.neduet.edu.pk</a:t>
            </a:r>
            <a:endParaRPr lang="en-US"/>
          </a:p>
        </p:txBody>
      </p:sp>
      <p:sp>
        <p:nvSpPr>
          <p:cNvPr id="6" name="Slide Number Placeholder 5"/>
          <p:cNvSpPr>
            <a:spLocks noGrp="1"/>
          </p:cNvSpPr>
          <p:nvPr>
            <p:ph type="sldNum" sz="quarter" idx="12"/>
          </p:nvPr>
        </p:nvSpPr>
        <p:spPr/>
        <p:txBody>
          <a:bodyPr/>
          <a:lstStyle/>
          <a:p>
            <a:fld id="{9D13176E-1D87-404D-A0AA-7AF2617E3F23}" type="slidenum">
              <a:rPr lang="en-US" smtClean="0"/>
              <a:t>‹#›</a:t>
            </a:fld>
            <a:endParaRPr lang="en-US"/>
          </a:p>
        </p:txBody>
      </p:sp>
    </p:spTree>
    <p:extLst>
      <p:ext uri="{BB962C8B-B14F-4D97-AF65-F5344CB8AC3E}">
        <p14:creationId xmlns:p14="http://schemas.microsoft.com/office/powerpoint/2010/main" val="272440672"/>
      </p:ext>
    </p:extLst>
  </p:cSld>
  <p:clrMapOvr>
    <a:masterClrMapping/>
  </p:clrMapOvr>
  <mc:AlternateContent xmlns:mc="http://schemas.openxmlformats.org/markup-compatibility/2006" xmlns:p14="http://schemas.microsoft.com/office/powerpoint/2010/main">
    <mc:Choice Requires="p14">
      <p:transition spd="slow" p14:dur="1200" advClick="0" advTm="10000">
        <p:dissolve/>
      </p:transition>
    </mc:Choice>
    <mc:Fallback xmlns="">
      <p:transition spd="slow" advClick="0" advTm="10000">
        <p:dissolv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1900" y="578507"/>
            <a:ext cx="7737053" cy="763525"/>
          </a:xfrm>
        </p:spPr>
        <p:txBody>
          <a:bodyPr>
            <a:normAutofit/>
          </a:bodyPr>
          <a:lstStyle>
            <a:lvl1pPr algn="l">
              <a:defRPr sz="4800">
                <a:solidFill>
                  <a:srgbClr val="C00000"/>
                </a:solidFill>
                <a:effectLst>
                  <a:outerShdw blurRad="50800" dist="38100" dir="2700000" algn="tl" rotWithShape="0">
                    <a:prstClr val="black">
                      <a:alpha val="40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3041900" y="1598079"/>
            <a:ext cx="7737053" cy="4681415"/>
          </a:xfrm>
        </p:spPr>
        <p:txBody>
          <a:bodyPr/>
          <a:lstStyle>
            <a:lvl1pPr>
              <a:defRPr sz="3733">
                <a:solidFill>
                  <a:schemeClr val="accent2">
                    <a:lumMod val="50000"/>
                  </a:schemeClr>
                </a:solidFill>
              </a:defRPr>
            </a:lvl1pPr>
            <a:lvl2pPr>
              <a:defRPr>
                <a:solidFill>
                  <a:schemeClr val="accent2">
                    <a:lumMod val="50000"/>
                  </a:schemeClr>
                </a:solidFill>
              </a:defRPr>
            </a:lvl2pPr>
            <a:lvl3pPr>
              <a:defRPr>
                <a:solidFill>
                  <a:schemeClr val="accent2">
                    <a:lumMod val="50000"/>
                  </a:schemeClr>
                </a:solidFill>
              </a:defRPr>
            </a:lvl3pPr>
            <a:lvl4pPr>
              <a:defRPr>
                <a:solidFill>
                  <a:schemeClr val="accent2">
                    <a:lumMod val="50000"/>
                  </a:schemeClr>
                </a:solidFill>
              </a:defRPr>
            </a:lvl4pPr>
            <a:lvl5pPr>
              <a:defRPr>
                <a:solidFill>
                  <a:schemeClr val="accent2">
                    <a:lumMod val="50000"/>
                  </a:schemeClr>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7868AA2-7170-4FCD-AE4A-97FB64015BB9}" type="datetime1">
              <a:rPr lang="en-US" smtClean="0"/>
              <a:t>10/7/2022</a:t>
            </a:fld>
            <a:endParaRPr lang="en-US"/>
          </a:p>
        </p:txBody>
      </p:sp>
      <p:sp>
        <p:nvSpPr>
          <p:cNvPr id="5" name="Footer Placeholder 4"/>
          <p:cNvSpPr>
            <a:spLocks noGrp="1"/>
          </p:cNvSpPr>
          <p:nvPr>
            <p:ph type="ftr" sz="quarter" idx="11"/>
          </p:nvPr>
        </p:nvSpPr>
        <p:spPr/>
        <p:txBody>
          <a:bodyPr/>
          <a:lstStyle/>
          <a:p>
            <a:r>
              <a:rPr lang="en-US" smtClean="0"/>
              <a:t>https://library.neduet.edu.pk</a:t>
            </a:r>
            <a:endParaRPr lang="en-US"/>
          </a:p>
        </p:txBody>
      </p:sp>
      <p:sp>
        <p:nvSpPr>
          <p:cNvPr id="6" name="Slide Number Placeholder 5"/>
          <p:cNvSpPr>
            <a:spLocks noGrp="1"/>
          </p:cNvSpPr>
          <p:nvPr>
            <p:ph type="sldNum" sz="quarter" idx="12"/>
          </p:nvPr>
        </p:nvSpPr>
        <p:spPr/>
        <p:txBody>
          <a:bodyPr/>
          <a:lstStyle/>
          <a:p>
            <a:fld id="{9D13176E-1D87-404D-A0AA-7AF2617E3F23}" type="slidenum">
              <a:rPr lang="en-US" smtClean="0"/>
              <a:t>‹#›</a:t>
            </a:fld>
            <a:endParaRPr lang="en-US"/>
          </a:p>
        </p:txBody>
      </p:sp>
    </p:spTree>
    <p:extLst>
      <p:ext uri="{BB962C8B-B14F-4D97-AF65-F5344CB8AC3E}">
        <p14:creationId xmlns:p14="http://schemas.microsoft.com/office/powerpoint/2010/main" val="2797975567"/>
      </p:ext>
    </p:extLst>
  </p:cSld>
  <p:clrMapOvr>
    <a:masterClrMapping/>
  </p:clrMapOvr>
  <mc:AlternateContent xmlns:mc="http://schemas.openxmlformats.org/markup-compatibility/2006" xmlns:p14="http://schemas.microsoft.com/office/powerpoint/2010/main">
    <mc:Choice Requires="p14">
      <p:transition spd="slow" p14:dur="1200" advClick="0" advTm="10000">
        <p:dissolve/>
      </p:transition>
    </mc:Choice>
    <mc:Fallback xmlns="">
      <p:transition spd="slow" advClick="0" advTm="10000">
        <p:dissolv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5333"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667">
                <a:solidFill>
                  <a:schemeClr val="tx1">
                    <a:tint val="75000"/>
                  </a:schemeClr>
                </a:solidFill>
              </a:defRPr>
            </a:lvl1pPr>
            <a:lvl2pPr marL="609585" indent="0">
              <a:buNone/>
              <a:defRPr sz="2400">
                <a:solidFill>
                  <a:schemeClr val="tx1">
                    <a:tint val="75000"/>
                  </a:schemeClr>
                </a:solidFill>
              </a:defRPr>
            </a:lvl2pPr>
            <a:lvl3pPr marL="1219170" indent="0">
              <a:buNone/>
              <a:defRPr sz="2133">
                <a:solidFill>
                  <a:schemeClr val="tx1">
                    <a:tint val="75000"/>
                  </a:schemeClr>
                </a:solidFill>
              </a:defRPr>
            </a:lvl3pPr>
            <a:lvl4pPr marL="1828754" indent="0">
              <a:buNone/>
              <a:defRPr sz="1867">
                <a:solidFill>
                  <a:schemeClr val="tx1">
                    <a:tint val="75000"/>
                  </a:schemeClr>
                </a:solidFill>
              </a:defRPr>
            </a:lvl4pPr>
            <a:lvl5pPr marL="2438339" indent="0">
              <a:buNone/>
              <a:defRPr sz="1867">
                <a:solidFill>
                  <a:schemeClr val="tx1">
                    <a:tint val="75000"/>
                  </a:schemeClr>
                </a:solidFill>
              </a:defRPr>
            </a:lvl5pPr>
            <a:lvl6pPr marL="3047924" indent="0">
              <a:buNone/>
              <a:defRPr sz="1867">
                <a:solidFill>
                  <a:schemeClr val="tx1">
                    <a:tint val="75000"/>
                  </a:schemeClr>
                </a:solidFill>
              </a:defRPr>
            </a:lvl6pPr>
            <a:lvl7pPr marL="3657509" indent="0">
              <a:buNone/>
              <a:defRPr sz="1867">
                <a:solidFill>
                  <a:schemeClr val="tx1">
                    <a:tint val="75000"/>
                  </a:schemeClr>
                </a:solidFill>
              </a:defRPr>
            </a:lvl7pPr>
            <a:lvl8pPr marL="4267093" indent="0">
              <a:buNone/>
              <a:defRPr sz="1867">
                <a:solidFill>
                  <a:schemeClr val="tx1">
                    <a:tint val="75000"/>
                  </a:schemeClr>
                </a:solidFill>
              </a:defRPr>
            </a:lvl8pPr>
            <a:lvl9pPr marL="4876678" indent="0">
              <a:buNone/>
              <a:defRPr sz="1867">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F3AD5C1-06F6-497D-AD32-C895D4B02AE9}" type="datetime1">
              <a:rPr lang="en-US" smtClean="0"/>
              <a:t>10/7/2022</a:t>
            </a:fld>
            <a:endParaRPr lang="en-US"/>
          </a:p>
        </p:txBody>
      </p:sp>
      <p:sp>
        <p:nvSpPr>
          <p:cNvPr id="5" name="Footer Placeholder 4"/>
          <p:cNvSpPr>
            <a:spLocks noGrp="1"/>
          </p:cNvSpPr>
          <p:nvPr>
            <p:ph type="ftr" sz="quarter" idx="11"/>
          </p:nvPr>
        </p:nvSpPr>
        <p:spPr/>
        <p:txBody>
          <a:bodyPr/>
          <a:lstStyle/>
          <a:p>
            <a:r>
              <a:rPr lang="en-US" smtClean="0"/>
              <a:t>https://library.neduet.edu.pk</a:t>
            </a:r>
            <a:endParaRPr lang="en-US"/>
          </a:p>
        </p:txBody>
      </p:sp>
      <p:sp>
        <p:nvSpPr>
          <p:cNvPr id="6" name="Slide Number Placeholder 5"/>
          <p:cNvSpPr>
            <a:spLocks noGrp="1"/>
          </p:cNvSpPr>
          <p:nvPr>
            <p:ph type="sldNum" sz="quarter" idx="12"/>
          </p:nvPr>
        </p:nvSpPr>
        <p:spPr/>
        <p:txBody>
          <a:bodyPr/>
          <a:lstStyle/>
          <a:p>
            <a:fld id="{9D13176E-1D87-404D-A0AA-7AF2617E3F23}" type="slidenum">
              <a:rPr lang="en-US" smtClean="0"/>
              <a:t>‹#›</a:t>
            </a:fld>
            <a:endParaRPr lang="en-US"/>
          </a:p>
        </p:txBody>
      </p:sp>
    </p:spTree>
    <p:extLst>
      <p:ext uri="{BB962C8B-B14F-4D97-AF65-F5344CB8AC3E}">
        <p14:creationId xmlns:p14="http://schemas.microsoft.com/office/powerpoint/2010/main" val="3914710441"/>
      </p:ext>
    </p:extLst>
  </p:cSld>
  <p:clrMapOvr>
    <a:masterClrMapping/>
  </p:clrMapOvr>
  <mc:AlternateContent xmlns:mc="http://schemas.openxmlformats.org/markup-compatibility/2006" xmlns:p14="http://schemas.microsoft.com/office/powerpoint/2010/main">
    <mc:Choice Requires="p14">
      <p:transition spd="slow" p14:dur="1200" advClick="0" advTm="10000">
        <p:dissolve/>
      </p:transition>
    </mc:Choice>
    <mc:Fallback xmlns="">
      <p:transition spd="slow" advClick="0" advTm="10000">
        <p:dissolv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3733"/>
            </a:lvl1pPr>
            <a:lvl2pPr>
              <a:defRPr sz="3200"/>
            </a:lvl2pPr>
            <a:lvl3pPr>
              <a:defRPr sz="2667"/>
            </a:lvl3pPr>
            <a:lvl4pPr>
              <a:defRPr sz="2400"/>
            </a:lvl4pPr>
            <a:lvl5pPr>
              <a:defRPr sz="2400"/>
            </a:lvl5pPr>
            <a:lvl6pPr>
              <a:defRPr sz="2400"/>
            </a:lvl6pPr>
            <a:lvl7pPr>
              <a:defRPr sz="2400"/>
            </a:lvl7pPr>
            <a:lvl8pPr>
              <a:defRPr sz="2400"/>
            </a:lvl8pPr>
            <a:lvl9pPr>
              <a:defRPr sz="2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271EDAC-3DD7-42DF-855B-576C7E90D559}" type="datetime1">
              <a:rPr lang="en-US" smtClean="0"/>
              <a:t>10/7/2022</a:t>
            </a:fld>
            <a:endParaRPr lang="en-US"/>
          </a:p>
        </p:txBody>
      </p:sp>
      <p:sp>
        <p:nvSpPr>
          <p:cNvPr id="6" name="Footer Placeholder 5"/>
          <p:cNvSpPr>
            <a:spLocks noGrp="1"/>
          </p:cNvSpPr>
          <p:nvPr>
            <p:ph type="ftr" sz="quarter" idx="11"/>
          </p:nvPr>
        </p:nvSpPr>
        <p:spPr/>
        <p:txBody>
          <a:bodyPr/>
          <a:lstStyle/>
          <a:p>
            <a:r>
              <a:rPr lang="en-US" smtClean="0"/>
              <a:t>https://library.neduet.edu.pk</a:t>
            </a:r>
            <a:endParaRPr lang="en-US"/>
          </a:p>
        </p:txBody>
      </p:sp>
      <p:sp>
        <p:nvSpPr>
          <p:cNvPr id="7" name="Slide Number Placeholder 6"/>
          <p:cNvSpPr>
            <a:spLocks noGrp="1"/>
          </p:cNvSpPr>
          <p:nvPr>
            <p:ph type="sldNum" sz="quarter" idx="12"/>
          </p:nvPr>
        </p:nvSpPr>
        <p:spPr/>
        <p:txBody>
          <a:bodyPr/>
          <a:lstStyle/>
          <a:p>
            <a:fld id="{9D13176E-1D87-404D-A0AA-7AF2617E3F23}" type="slidenum">
              <a:rPr lang="en-US" smtClean="0"/>
              <a:t>‹#›</a:t>
            </a:fld>
            <a:endParaRPr lang="en-US"/>
          </a:p>
        </p:txBody>
      </p:sp>
    </p:spTree>
    <p:extLst>
      <p:ext uri="{BB962C8B-B14F-4D97-AF65-F5344CB8AC3E}">
        <p14:creationId xmlns:p14="http://schemas.microsoft.com/office/powerpoint/2010/main" val="1921147541"/>
      </p:ext>
    </p:extLst>
  </p:cSld>
  <p:clrMapOvr>
    <a:masterClrMapping/>
  </p:clrMapOvr>
  <mc:AlternateContent xmlns:mc="http://schemas.openxmlformats.org/markup-compatibility/2006" xmlns:p14="http://schemas.microsoft.com/office/powerpoint/2010/main">
    <mc:Choice Requires="p14">
      <p:transition spd="slow" p14:dur="1200" advClick="0" advTm="10000">
        <p:dissolve/>
      </p:transition>
    </mc:Choice>
    <mc:Fallback xmlns="">
      <p:transition spd="slow" advClick="0" advTm="10000">
        <p:dissolv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8620" y="578507"/>
            <a:ext cx="10994761" cy="814427"/>
          </a:xfrm>
        </p:spPr>
        <p:txBody>
          <a:bodyPr>
            <a:normAutofit/>
          </a:bodyPr>
          <a:lstStyle>
            <a:lvl1pPr algn="r">
              <a:defRPr sz="4800" baseline="0">
                <a:solidFill>
                  <a:schemeClr val="bg1"/>
                </a:solidFill>
                <a:effectLst>
                  <a:outerShdw blurRad="50800" dist="38100" dir="2700000" algn="tl" rotWithShape="0">
                    <a:prstClr val="black">
                      <a:alpha val="40000"/>
                    </a:prstClr>
                  </a:out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715839" y="2003753"/>
            <a:ext cx="5386917" cy="639763"/>
          </a:xfrm>
        </p:spPr>
        <p:txBody>
          <a:bodyPr anchor="b"/>
          <a:lstStyle>
            <a:lvl1pPr marL="0" indent="0" algn="ctr">
              <a:buNone/>
              <a:defRPr sz="3200" b="1">
                <a:solidFill>
                  <a:schemeClr val="accent2">
                    <a:lumMod val="50000"/>
                  </a:schemeClr>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4" name="Content Placeholder 3"/>
          <p:cNvSpPr>
            <a:spLocks noGrp="1"/>
          </p:cNvSpPr>
          <p:nvPr>
            <p:ph sz="half" idx="2"/>
          </p:nvPr>
        </p:nvSpPr>
        <p:spPr>
          <a:xfrm>
            <a:off x="715839" y="2579114"/>
            <a:ext cx="5386917" cy="2850495"/>
          </a:xfrm>
        </p:spPr>
        <p:txBody>
          <a:bodyPr/>
          <a:lstStyle>
            <a:lvl1pPr algn="ctr">
              <a:defRPr sz="3200">
                <a:solidFill>
                  <a:schemeClr val="accent2">
                    <a:lumMod val="50000"/>
                  </a:schemeClr>
                </a:solidFill>
              </a:defRPr>
            </a:lvl1pPr>
            <a:lvl2pPr algn="ctr">
              <a:defRPr sz="2667">
                <a:solidFill>
                  <a:schemeClr val="accent2">
                    <a:lumMod val="50000"/>
                  </a:schemeClr>
                </a:solidFill>
              </a:defRPr>
            </a:lvl2pPr>
            <a:lvl3pPr algn="ctr">
              <a:defRPr sz="2400">
                <a:solidFill>
                  <a:schemeClr val="accent2">
                    <a:lumMod val="50000"/>
                  </a:schemeClr>
                </a:solidFill>
              </a:defRPr>
            </a:lvl3pPr>
            <a:lvl4pPr algn="ctr">
              <a:defRPr sz="2133">
                <a:solidFill>
                  <a:schemeClr val="accent2">
                    <a:lumMod val="50000"/>
                  </a:schemeClr>
                </a:solidFill>
              </a:defRPr>
            </a:lvl4pPr>
            <a:lvl5pPr algn="ctr">
              <a:defRPr sz="2133">
                <a:solidFill>
                  <a:schemeClr val="accent2">
                    <a:lumMod val="50000"/>
                  </a:schemeClr>
                </a:solidFill>
              </a:defRPr>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96001" y="2003753"/>
            <a:ext cx="5389033" cy="639763"/>
          </a:xfrm>
        </p:spPr>
        <p:txBody>
          <a:bodyPr anchor="b"/>
          <a:lstStyle>
            <a:lvl1pPr marL="0" indent="0" algn="ctr">
              <a:buNone/>
              <a:defRPr sz="3200" b="1">
                <a:solidFill>
                  <a:schemeClr val="accent2">
                    <a:lumMod val="50000"/>
                  </a:schemeClr>
                </a:solidFill>
              </a:defRPr>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smtClean="0"/>
              <a:t>Click to edit Master text styles</a:t>
            </a:r>
          </a:p>
        </p:txBody>
      </p:sp>
      <p:sp>
        <p:nvSpPr>
          <p:cNvPr id="6" name="Content Placeholder 5"/>
          <p:cNvSpPr>
            <a:spLocks noGrp="1"/>
          </p:cNvSpPr>
          <p:nvPr>
            <p:ph sz="quarter" idx="4"/>
          </p:nvPr>
        </p:nvSpPr>
        <p:spPr>
          <a:xfrm>
            <a:off x="6096001" y="2579114"/>
            <a:ext cx="5389033" cy="2850495"/>
          </a:xfrm>
        </p:spPr>
        <p:txBody>
          <a:bodyPr/>
          <a:lstStyle>
            <a:lvl1pPr algn="ctr">
              <a:defRPr sz="3200">
                <a:solidFill>
                  <a:schemeClr val="accent2">
                    <a:lumMod val="50000"/>
                  </a:schemeClr>
                </a:solidFill>
              </a:defRPr>
            </a:lvl1pPr>
            <a:lvl2pPr algn="ctr">
              <a:defRPr sz="2667">
                <a:solidFill>
                  <a:schemeClr val="accent2">
                    <a:lumMod val="50000"/>
                  </a:schemeClr>
                </a:solidFill>
              </a:defRPr>
            </a:lvl2pPr>
            <a:lvl3pPr algn="ctr">
              <a:defRPr sz="2400">
                <a:solidFill>
                  <a:schemeClr val="accent2">
                    <a:lumMod val="50000"/>
                  </a:schemeClr>
                </a:solidFill>
              </a:defRPr>
            </a:lvl3pPr>
            <a:lvl4pPr algn="ctr">
              <a:defRPr sz="2133">
                <a:solidFill>
                  <a:schemeClr val="accent2">
                    <a:lumMod val="50000"/>
                  </a:schemeClr>
                </a:solidFill>
              </a:defRPr>
            </a:lvl4pPr>
            <a:lvl5pPr algn="ctr">
              <a:defRPr sz="2133">
                <a:solidFill>
                  <a:schemeClr val="accent2">
                    <a:lumMod val="50000"/>
                  </a:schemeClr>
                </a:solidFill>
              </a:defRPr>
            </a:lvl5pPr>
            <a:lvl6pPr>
              <a:defRPr sz="2133"/>
            </a:lvl6pPr>
            <a:lvl7pPr>
              <a:defRPr sz="2133"/>
            </a:lvl7pPr>
            <a:lvl8pPr>
              <a:defRPr sz="2133"/>
            </a:lvl8pPr>
            <a:lvl9pPr>
              <a:defRPr sz="2133"/>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63A5715-844D-419C-A8A1-1CFF60EC41DC}" type="datetime1">
              <a:rPr lang="en-US" smtClean="0"/>
              <a:t>10/7/2022</a:t>
            </a:fld>
            <a:endParaRPr lang="en-US"/>
          </a:p>
        </p:txBody>
      </p:sp>
      <p:sp>
        <p:nvSpPr>
          <p:cNvPr id="8" name="Footer Placeholder 7"/>
          <p:cNvSpPr>
            <a:spLocks noGrp="1"/>
          </p:cNvSpPr>
          <p:nvPr>
            <p:ph type="ftr" sz="quarter" idx="11"/>
          </p:nvPr>
        </p:nvSpPr>
        <p:spPr/>
        <p:txBody>
          <a:bodyPr/>
          <a:lstStyle/>
          <a:p>
            <a:r>
              <a:rPr lang="en-US" smtClean="0"/>
              <a:t>https://library.neduet.edu.pk</a:t>
            </a:r>
            <a:endParaRPr lang="en-US"/>
          </a:p>
        </p:txBody>
      </p:sp>
      <p:sp>
        <p:nvSpPr>
          <p:cNvPr id="9" name="Slide Number Placeholder 8"/>
          <p:cNvSpPr>
            <a:spLocks noGrp="1"/>
          </p:cNvSpPr>
          <p:nvPr>
            <p:ph type="sldNum" sz="quarter" idx="12"/>
          </p:nvPr>
        </p:nvSpPr>
        <p:spPr/>
        <p:txBody>
          <a:bodyPr/>
          <a:lstStyle/>
          <a:p>
            <a:fld id="{9D13176E-1D87-404D-A0AA-7AF2617E3F23}" type="slidenum">
              <a:rPr lang="en-US" smtClean="0"/>
              <a:t>‹#›</a:t>
            </a:fld>
            <a:endParaRPr lang="en-US"/>
          </a:p>
        </p:txBody>
      </p:sp>
    </p:spTree>
    <p:extLst>
      <p:ext uri="{BB962C8B-B14F-4D97-AF65-F5344CB8AC3E}">
        <p14:creationId xmlns:p14="http://schemas.microsoft.com/office/powerpoint/2010/main" val="1237255577"/>
      </p:ext>
    </p:extLst>
  </p:cSld>
  <p:clrMapOvr>
    <a:masterClrMapping/>
  </p:clrMapOvr>
  <mc:AlternateContent xmlns:mc="http://schemas.openxmlformats.org/markup-compatibility/2006" xmlns:p14="http://schemas.microsoft.com/office/powerpoint/2010/main">
    <mc:Choice Requires="p14">
      <p:transition spd="slow" p14:dur="1200" advClick="0" advTm="10000">
        <p:dissolve/>
      </p:transition>
    </mc:Choice>
    <mc:Fallback xmlns="">
      <p:transition spd="slow" advClick="0" advTm="10000">
        <p:dissolv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EF4DF2D-A51A-4313-8B74-2C358A9E06A7}" type="datetime1">
              <a:rPr lang="en-US" smtClean="0"/>
              <a:t>10/7/2022</a:t>
            </a:fld>
            <a:endParaRPr lang="en-US"/>
          </a:p>
        </p:txBody>
      </p:sp>
      <p:sp>
        <p:nvSpPr>
          <p:cNvPr id="4" name="Footer Placeholder 3"/>
          <p:cNvSpPr>
            <a:spLocks noGrp="1"/>
          </p:cNvSpPr>
          <p:nvPr>
            <p:ph type="ftr" sz="quarter" idx="11"/>
          </p:nvPr>
        </p:nvSpPr>
        <p:spPr/>
        <p:txBody>
          <a:bodyPr/>
          <a:lstStyle/>
          <a:p>
            <a:r>
              <a:rPr lang="en-US" smtClean="0"/>
              <a:t>https://library.neduet.edu.pk</a:t>
            </a:r>
            <a:endParaRPr lang="en-US"/>
          </a:p>
        </p:txBody>
      </p:sp>
      <p:sp>
        <p:nvSpPr>
          <p:cNvPr id="5" name="Slide Number Placeholder 4"/>
          <p:cNvSpPr>
            <a:spLocks noGrp="1"/>
          </p:cNvSpPr>
          <p:nvPr>
            <p:ph type="sldNum" sz="quarter" idx="12"/>
          </p:nvPr>
        </p:nvSpPr>
        <p:spPr/>
        <p:txBody>
          <a:bodyPr/>
          <a:lstStyle/>
          <a:p>
            <a:fld id="{9D13176E-1D87-404D-A0AA-7AF2617E3F23}" type="slidenum">
              <a:rPr lang="en-US" smtClean="0"/>
              <a:t>‹#›</a:t>
            </a:fld>
            <a:endParaRPr lang="en-US"/>
          </a:p>
        </p:txBody>
      </p:sp>
    </p:spTree>
    <p:extLst>
      <p:ext uri="{BB962C8B-B14F-4D97-AF65-F5344CB8AC3E}">
        <p14:creationId xmlns:p14="http://schemas.microsoft.com/office/powerpoint/2010/main" val="523658240"/>
      </p:ext>
    </p:extLst>
  </p:cSld>
  <p:clrMapOvr>
    <a:masterClrMapping/>
  </p:clrMapOvr>
  <mc:AlternateContent xmlns:mc="http://schemas.openxmlformats.org/markup-compatibility/2006" xmlns:p14="http://schemas.microsoft.com/office/powerpoint/2010/main">
    <mc:Choice Requires="p14">
      <p:transition spd="slow" p14:dur="1200" advClick="0" advTm="10000">
        <p:dissolve/>
      </p:transition>
    </mc:Choice>
    <mc:Fallback xmlns="">
      <p:transition spd="slow" advClick="0" advTm="10000">
        <p:dissolv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D5D2221-1543-4BBF-B2BE-2D4BEC915DA1}" type="datetime1">
              <a:rPr lang="en-US" smtClean="0"/>
              <a:t>10/7/2022</a:t>
            </a:fld>
            <a:endParaRPr lang="en-US"/>
          </a:p>
        </p:txBody>
      </p:sp>
      <p:sp>
        <p:nvSpPr>
          <p:cNvPr id="3" name="Footer Placeholder 2"/>
          <p:cNvSpPr>
            <a:spLocks noGrp="1"/>
          </p:cNvSpPr>
          <p:nvPr>
            <p:ph type="ftr" sz="quarter" idx="11"/>
          </p:nvPr>
        </p:nvSpPr>
        <p:spPr/>
        <p:txBody>
          <a:bodyPr/>
          <a:lstStyle/>
          <a:p>
            <a:r>
              <a:rPr lang="en-US" smtClean="0"/>
              <a:t>https://library.neduet.edu.pk</a:t>
            </a:r>
            <a:endParaRPr lang="en-US"/>
          </a:p>
        </p:txBody>
      </p:sp>
      <p:sp>
        <p:nvSpPr>
          <p:cNvPr id="4" name="Slide Number Placeholder 3"/>
          <p:cNvSpPr>
            <a:spLocks noGrp="1"/>
          </p:cNvSpPr>
          <p:nvPr>
            <p:ph type="sldNum" sz="quarter" idx="12"/>
          </p:nvPr>
        </p:nvSpPr>
        <p:spPr/>
        <p:txBody>
          <a:bodyPr/>
          <a:lstStyle/>
          <a:p>
            <a:fld id="{9D13176E-1D87-404D-A0AA-7AF2617E3F23}" type="slidenum">
              <a:rPr lang="en-US" smtClean="0"/>
              <a:t>‹#›</a:t>
            </a:fld>
            <a:endParaRPr lang="en-US"/>
          </a:p>
        </p:txBody>
      </p:sp>
    </p:spTree>
    <p:extLst>
      <p:ext uri="{BB962C8B-B14F-4D97-AF65-F5344CB8AC3E}">
        <p14:creationId xmlns:p14="http://schemas.microsoft.com/office/powerpoint/2010/main" val="2110501180"/>
      </p:ext>
    </p:extLst>
  </p:cSld>
  <p:clrMapOvr>
    <a:masterClrMapping/>
  </p:clrMapOvr>
  <mc:AlternateContent xmlns:mc="http://schemas.openxmlformats.org/markup-compatibility/2006" xmlns:p14="http://schemas.microsoft.com/office/powerpoint/2010/main">
    <mc:Choice Requires="p14">
      <p:transition spd="slow" p14:dur="1200" advClick="0" advTm="10000">
        <p:dissolve/>
      </p:transition>
    </mc:Choice>
    <mc:Fallback xmlns="">
      <p:transition spd="slow" advClick="0" advTm="10000">
        <p:dissolv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667" b="1"/>
            </a:lvl1pPr>
          </a:lstStyle>
          <a:p>
            <a:r>
              <a:rPr lang="en-US" smtClean="0"/>
              <a:t>Click to edit Master title style</a:t>
            </a:r>
            <a:endParaRPr lang="en-US"/>
          </a:p>
        </p:txBody>
      </p:sp>
      <p:sp>
        <p:nvSpPr>
          <p:cNvPr id="3" name="Content Placeholder 2"/>
          <p:cNvSpPr>
            <a:spLocks noGrp="1"/>
          </p:cNvSpPr>
          <p:nvPr>
            <p:ph idx="1"/>
          </p:nvPr>
        </p:nvSpPr>
        <p:spPr>
          <a:xfrm>
            <a:off x="4766733" y="273052"/>
            <a:ext cx="6815667" cy="5853113"/>
          </a:xfrm>
        </p:spPr>
        <p:txBody>
          <a:bodyPr/>
          <a:lstStyle>
            <a:lvl1pPr>
              <a:defRPr sz="4267"/>
            </a:lvl1pPr>
            <a:lvl2pPr>
              <a:defRPr sz="3733"/>
            </a:lvl2pPr>
            <a:lvl3pPr>
              <a:defRPr sz="3200"/>
            </a:lvl3pPr>
            <a:lvl4pPr>
              <a:defRPr sz="2667"/>
            </a:lvl4pPr>
            <a:lvl5pPr>
              <a:defRPr sz="2667"/>
            </a:lvl5pPr>
            <a:lvl6pPr>
              <a:defRPr sz="2667"/>
            </a:lvl6pPr>
            <a:lvl7pPr>
              <a:defRPr sz="2667"/>
            </a:lvl7pPr>
            <a:lvl8pPr>
              <a:defRPr sz="2667"/>
            </a:lvl8pPr>
            <a:lvl9pPr>
              <a:defRPr sz="2667"/>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867"/>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5F3306A-A80B-4D4C-9A2B-2D57A937D88E}" type="datetime1">
              <a:rPr lang="en-US" smtClean="0"/>
              <a:t>10/7/2022</a:t>
            </a:fld>
            <a:endParaRPr lang="en-US"/>
          </a:p>
        </p:txBody>
      </p:sp>
      <p:sp>
        <p:nvSpPr>
          <p:cNvPr id="6" name="Footer Placeholder 5"/>
          <p:cNvSpPr>
            <a:spLocks noGrp="1"/>
          </p:cNvSpPr>
          <p:nvPr>
            <p:ph type="ftr" sz="quarter" idx="11"/>
          </p:nvPr>
        </p:nvSpPr>
        <p:spPr/>
        <p:txBody>
          <a:bodyPr/>
          <a:lstStyle/>
          <a:p>
            <a:r>
              <a:rPr lang="en-US" smtClean="0"/>
              <a:t>https://library.neduet.edu.pk</a:t>
            </a:r>
            <a:endParaRPr lang="en-US"/>
          </a:p>
        </p:txBody>
      </p:sp>
      <p:sp>
        <p:nvSpPr>
          <p:cNvPr id="7" name="Slide Number Placeholder 6"/>
          <p:cNvSpPr>
            <a:spLocks noGrp="1"/>
          </p:cNvSpPr>
          <p:nvPr>
            <p:ph type="sldNum" sz="quarter" idx="12"/>
          </p:nvPr>
        </p:nvSpPr>
        <p:spPr/>
        <p:txBody>
          <a:bodyPr/>
          <a:lstStyle/>
          <a:p>
            <a:fld id="{9D13176E-1D87-404D-A0AA-7AF2617E3F23}" type="slidenum">
              <a:rPr lang="en-US" smtClean="0"/>
              <a:t>‹#›</a:t>
            </a:fld>
            <a:endParaRPr lang="en-US"/>
          </a:p>
        </p:txBody>
      </p:sp>
    </p:spTree>
    <p:extLst>
      <p:ext uri="{BB962C8B-B14F-4D97-AF65-F5344CB8AC3E}">
        <p14:creationId xmlns:p14="http://schemas.microsoft.com/office/powerpoint/2010/main" val="813346088"/>
      </p:ext>
    </p:extLst>
  </p:cSld>
  <p:clrMapOvr>
    <a:masterClrMapping/>
  </p:clrMapOvr>
  <mc:AlternateContent xmlns:mc="http://schemas.openxmlformats.org/markup-compatibility/2006" xmlns:p14="http://schemas.microsoft.com/office/powerpoint/2010/main">
    <mc:Choice Requires="p14">
      <p:transition spd="slow" p14:dur="1200" advClick="0" advTm="10000">
        <p:dissolve/>
      </p:transition>
    </mc:Choice>
    <mc:Fallback xmlns="">
      <p:transition spd="slow" advClick="0" advTm="10000">
        <p:dissolv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9"/>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6604B113-B9C3-4972-89BD-EB15C536F9A9}" type="datetime1">
              <a:rPr lang="en-US" smtClean="0"/>
              <a:t>10/7/2022</a:t>
            </a:fld>
            <a:endParaRPr lang="en-US"/>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r>
              <a:rPr lang="en-US" smtClean="0"/>
              <a:t>https://library.neduet.edu.pk</a:t>
            </a: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9D13176E-1D87-404D-A0AA-7AF2617E3F23}" type="slidenum">
              <a:rPr lang="en-US" smtClean="0"/>
              <a:t>‹#›</a:t>
            </a:fld>
            <a:endParaRPr lang="en-US"/>
          </a:p>
        </p:txBody>
      </p:sp>
      <p:sp>
        <p:nvSpPr>
          <p:cNvPr id="7" name="TextBox 6">
            <a:extLst>
              <a:ext uri="{FF2B5EF4-FFF2-40B4-BE49-F238E27FC236}">
                <a16:creationId xmlns:a16="http://schemas.microsoft.com/office/drawing/2014/main" xmlns="" id="{7B364F1B-2610-4915-B5CD-C31AECC93816}"/>
              </a:ext>
            </a:extLst>
          </p:cNvPr>
          <p:cNvSpPr txBox="1"/>
          <p:nvPr/>
        </p:nvSpPr>
        <p:spPr>
          <a:xfrm>
            <a:off x="-12200" y="6951663"/>
            <a:ext cx="11186167" cy="666977"/>
          </a:xfrm>
          <a:prstGeom prst="rect">
            <a:avLst/>
          </a:prstGeom>
          <a:noFill/>
        </p:spPr>
        <p:txBody>
          <a:bodyPr wrap="square" rtlCol="0">
            <a:spAutoFit/>
          </a:bodyPr>
          <a:lstStyle/>
          <a:p>
            <a:r>
              <a:rPr lang="en-US" sz="1867">
                <a:solidFill>
                  <a:schemeClr val="bg1">
                    <a:lumMod val="65000"/>
                  </a:schemeClr>
                </a:solidFill>
              </a:rPr>
              <a:t>This presentation uses a free template provided by FPPT.com</a:t>
            </a:r>
          </a:p>
          <a:p>
            <a:r>
              <a:rPr lang="en-US" sz="1867">
                <a:solidFill>
                  <a:schemeClr val="bg1">
                    <a:lumMod val="65000"/>
                  </a:schemeClr>
                </a:solidFill>
              </a:rPr>
              <a:t>www.free-power-point-templates.com</a:t>
            </a:r>
          </a:p>
        </p:txBody>
      </p:sp>
    </p:spTree>
    <p:extLst>
      <p:ext uri="{BB962C8B-B14F-4D97-AF65-F5344CB8AC3E}">
        <p14:creationId xmlns:p14="http://schemas.microsoft.com/office/powerpoint/2010/main" val="117049113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mc:AlternateContent xmlns:mc="http://schemas.openxmlformats.org/markup-compatibility/2006" xmlns:p14="http://schemas.microsoft.com/office/powerpoint/2010/main">
    <mc:Choice Requires="p14">
      <p:transition spd="slow" p14:dur="1200" advClick="0" advTm="10000">
        <p:dissolve/>
      </p:transition>
    </mc:Choice>
    <mc:Fallback xmlns="">
      <p:transition spd="slow" advClick="0" advTm="10000">
        <p:dissolve/>
      </p:transition>
    </mc:Fallback>
  </mc:AlternateContent>
  <p:hf sldNum="0" hdr="0" dt="0"/>
  <p:txStyles>
    <p:titleStyle>
      <a:lvl1pPr algn="ctr" defTabSz="1219170" rtl="0" eaLnBrk="1" latinLnBrk="0" hangingPunct="1">
        <a:spcBef>
          <a:spcPct val="0"/>
        </a:spcBef>
        <a:buNone/>
        <a:defRPr sz="5867" kern="1200">
          <a:solidFill>
            <a:schemeClr val="tx1"/>
          </a:solidFill>
          <a:latin typeface="+mj-lt"/>
          <a:ea typeface="+mj-ea"/>
          <a:cs typeface="+mj-cs"/>
        </a:defRPr>
      </a:lvl1pPr>
    </p:titleStyle>
    <p:bodyStyle>
      <a:lvl1pPr marL="457189" indent="-457189" algn="l" defTabSz="1219170" rtl="0" eaLnBrk="1" latinLnBrk="0" hangingPunct="1">
        <a:spcBef>
          <a:spcPct val="20000"/>
        </a:spcBef>
        <a:buFont typeface="Arial" pitchFamily="34" charset="0"/>
        <a:buChar char="•"/>
        <a:defRPr sz="4267" kern="1200">
          <a:solidFill>
            <a:schemeClr val="tx1"/>
          </a:solidFill>
          <a:latin typeface="+mn-lt"/>
          <a:ea typeface="+mn-ea"/>
          <a:cs typeface="+mn-cs"/>
        </a:defRPr>
      </a:lvl1pPr>
      <a:lvl2pPr marL="990575" indent="-380990" algn="l" defTabSz="1219170" rtl="0" eaLnBrk="1" latinLnBrk="0" hangingPunct="1">
        <a:spcBef>
          <a:spcPct val="20000"/>
        </a:spcBef>
        <a:buFont typeface="Arial" pitchFamily="34" charset="0"/>
        <a:buChar char="–"/>
        <a:defRPr sz="3733" kern="1200">
          <a:solidFill>
            <a:schemeClr val="tx1"/>
          </a:solidFill>
          <a:latin typeface="+mn-lt"/>
          <a:ea typeface="+mn-ea"/>
          <a:cs typeface="+mn-cs"/>
        </a:defRPr>
      </a:lvl2pPr>
      <a:lvl3pPr marL="1523962" indent="-304792" algn="l" defTabSz="1219170" rtl="0" eaLnBrk="1" latinLnBrk="0" hangingPunct="1">
        <a:spcBef>
          <a:spcPct val="20000"/>
        </a:spcBef>
        <a:buFont typeface="Arial" pitchFamily="34" charset="0"/>
        <a:buChar char="•"/>
        <a:defRPr sz="3200" kern="1200">
          <a:solidFill>
            <a:schemeClr val="tx1"/>
          </a:solidFill>
          <a:latin typeface="+mn-lt"/>
          <a:ea typeface="+mn-ea"/>
          <a:cs typeface="+mn-cs"/>
        </a:defRPr>
      </a:lvl3pPr>
      <a:lvl4pPr marL="2133547"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4pPr>
      <a:lvl5pPr marL="274313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5pPr>
      <a:lvl6pPr marL="335271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6pPr>
      <a:lvl7pPr marL="3962301"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7pPr>
      <a:lvl8pPr marL="4571886"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8pPr>
      <a:lvl9pPr marL="5181470" indent="-304792" algn="l" defTabSz="1219170" rtl="0" eaLnBrk="1" latinLnBrk="0" hangingPunct="1">
        <a:spcBef>
          <a:spcPct val="20000"/>
        </a:spcBef>
        <a:buFont typeface="Arial" pitchFamily="34" charset="0"/>
        <a:buChar char="•"/>
        <a:defRPr sz="2667" kern="1200">
          <a:solidFill>
            <a:schemeClr val="tx1"/>
          </a:solidFill>
          <a:latin typeface="+mn-lt"/>
          <a:ea typeface="+mn-ea"/>
          <a:cs typeface="+mn-cs"/>
        </a:defRPr>
      </a:lvl9pPr>
    </p:bodyStyle>
    <p:otherStyle>
      <a:defPPr>
        <a:defRPr lang="en-US"/>
      </a:defPPr>
      <a:lvl1pPr marL="0" algn="l" defTabSz="1219170" rtl="0" eaLnBrk="1" latinLnBrk="0" hangingPunct="1">
        <a:defRPr sz="2400" kern="1200">
          <a:solidFill>
            <a:schemeClr val="tx1"/>
          </a:solidFill>
          <a:latin typeface="+mn-lt"/>
          <a:ea typeface="+mn-ea"/>
          <a:cs typeface="+mn-cs"/>
        </a:defRPr>
      </a:lvl1pPr>
      <a:lvl2pPr marL="609585" algn="l" defTabSz="1219170" rtl="0" eaLnBrk="1" latinLnBrk="0" hangingPunct="1">
        <a:defRPr sz="2400" kern="1200">
          <a:solidFill>
            <a:schemeClr val="tx1"/>
          </a:solidFill>
          <a:latin typeface="+mn-lt"/>
          <a:ea typeface="+mn-ea"/>
          <a:cs typeface="+mn-cs"/>
        </a:defRPr>
      </a:lvl2pPr>
      <a:lvl3pPr marL="1219170" algn="l" defTabSz="1219170" rtl="0" eaLnBrk="1" latinLnBrk="0" hangingPunct="1">
        <a:defRPr sz="2400" kern="1200">
          <a:solidFill>
            <a:schemeClr val="tx1"/>
          </a:solidFill>
          <a:latin typeface="+mn-lt"/>
          <a:ea typeface="+mn-ea"/>
          <a:cs typeface="+mn-cs"/>
        </a:defRPr>
      </a:lvl3pPr>
      <a:lvl4pPr marL="1828754" algn="l" defTabSz="1219170" rtl="0" eaLnBrk="1" latinLnBrk="0" hangingPunct="1">
        <a:defRPr sz="2400" kern="1200">
          <a:solidFill>
            <a:schemeClr val="tx1"/>
          </a:solidFill>
          <a:latin typeface="+mn-lt"/>
          <a:ea typeface="+mn-ea"/>
          <a:cs typeface="+mn-cs"/>
        </a:defRPr>
      </a:lvl4pPr>
      <a:lvl5pPr marL="2438339" algn="l" defTabSz="1219170" rtl="0" eaLnBrk="1" latinLnBrk="0" hangingPunct="1">
        <a:defRPr sz="2400" kern="1200">
          <a:solidFill>
            <a:schemeClr val="tx1"/>
          </a:solidFill>
          <a:latin typeface="+mn-lt"/>
          <a:ea typeface="+mn-ea"/>
          <a:cs typeface="+mn-cs"/>
        </a:defRPr>
      </a:lvl5pPr>
      <a:lvl6pPr marL="3047924" algn="l" defTabSz="1219170" rtl="0" eaLnBrk="1" latinLnBrk="0" hangingPunct="1">
        <a:defRPr sz="2400" kern="1200">
          <a:solidFill>
            <a:schemeClr val="tx1"/>
          </a:solidFill>
          <a:latin typeface="+mn-lt"/>
          <a:ea typeface="+mn-ea"/>
          <a:cs typeface="+mn-cs"/>
        </a:defRPr>
      </a:lvl6pPr>
      <a:lvl7pPr marL="3657509" algn="l" defTabSz="1219170" rtl="0" eaLnBrk="1" latinLnBrk="0" hangingPunct="1">
        <a:defRPr sz="2400" kern="1200">
          <a:solidFill>
            <a:schemeClr val="tx1"/>
          </a:solidFill>
          <a:latin typeface="+mn-lt"/>
          <a:ea typeface="+mn-ea"/>
          <a:cs typeface="+mn-cs"/>
        </a:defRPr>
      </a:lvl7pPr>
      <a:lvl8pPr marL="4267093" algn="l" defTabSz="1219170" rtl="0" eaLnBrk="1" latinLnBrk="0" hangingPunct="1">
        <a:defRPr sz="2400" kern="1200">
          <a:solidFill>
            <a:schemeClr val="tx1"/>
          </a:solidFill>
          <a:latin typeface="+mn-lt"/>
          <a:ea typeface="+mn-ea"/>
          <a:cs typeface="+mn-cs"/>
        </a:defRPr>
      </a:lvl8pPr>
      <a:lvl9pPr marL="4876678" algn="l" defTabSz="1219170" rtl="0" eaLnBrk="1" latinLnBrk="0" hangingPunct="1">
        <a:defRPr sz="24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5.xml"/><Relationship Id="rId4" Type="http://schemas.openxmlformats.org/officeDocument/2006/relationships/image" Target="../media/image7.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hyperlink" Target="https://library.neduet.edu.pk/" TargetMode="Externa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6000" b="1" dirty="0"/>
              <a:t>ENGR. ABUL KALAM LIBRARY</a:t>
            </a:r>
            <a:endParaRPr lang="en-US" dirty="0"/>
          </a:p>
        </p:txBody>
      </p:sp>
      <p:pic>
        <p:nvPicPr>
          <p:cNvPr id="6" name="Content Placeholder 14" descr="C:\Users\mukhtar\Desktop\Library Orientation 2016\Picture1.jpg"/>
          <p:cNvPicPr>
            <a:picLocks noGrp="1"/>
          </p:cNvPicPr>
          <p:nvPr>
            <p:ph sz="half" idx="1"/>
          </p:nvPr>
        </p:nvPicPr>
        <p:blipFill>
          <a:blip r:embed="rId2" cstate="print">
            <a:extLst>
              <a:ext uri="{28A0092B-C50C-407E-A947-70E740481C1C}">
                <a14:useLocalDpi xmlns:a14="http://schemas.microsoft.com/office/drawing/2010/main" val="0"/>
              </a:ext>
            </a:extLst>
          </a:blip>
          <a:srcRect/>
          <a:stretch>
            <a:fillRect/>
          </a:stretch>
        </p:blipFill>
        <p:spPr bwMode="auto">
          <a:xfrm>
            <a:off x="473866" y="1440139"/>
            <a:ext cx="4953172" cy="352374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grpSp>
        <p:nvGrpSpPr>
          <p:cNvPr id="9" name="Group 8"/>
          <p:cNvGrpSpPr/>
          <p:nvPr/>
        </p:nvGrpSpPr>
        <p:grpSpPr>
          <a:xfrm>
            <a:off x="6008925" y="3063833"/>
            <a:ext cx="5569514" cy="3194445"/>
            <a:chOff x="111865" y="1439530"/>
            <a:chExt cx="9717331" cy="3742020"/>
          </a:xfrm>
        </p:grpSpPr>
        <p:pic>
          <p:nvPicPr>
            <p:cNvPr id="10" name="Picture 9" descr="C:\Users\nazia\Desktop\EAKL Library\IMG-20131219-WA0047.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11865" y="1439530"/>
              <a:ext cx="4394200" cy="299085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pic>
          <p:nvPicPr>
            <p:cNvPr id="11" name="Picture 10" descr="C:\Users\nazia\Desktop\EAKL Library\IMG-20131219-WA0038.jp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334816" y="2190700"/>
              <a:ext cx="4494380" cy="299085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a:extLst/>
          </p:spPr>
        </p:pic>
      </p:grpSp>
      <p:sp>
        <p:nvSpPr>
          <p:cNvPr id="3" name="Footer Placeholder 2"/>
          <p:cNvSpPr>
            <a:spLocks noGrp="1"/>
          </p:cNvSpPr>
          <p:nvPr>
            <p:ph type="ftr" sz="quarter" idx="11"/>
          </p:nvPr>
        </p:nvSpPr>
        <p:spPr/>
        <p:txBody>
          <a:bodyPr/>
          <a:lstStyle/>
          <a:p>
            <a:r>
              <a:rPr lang="en-US" smtClean="0"/>
              <a:t>https://library.neduet.edu.pk</a:t>
            </a:r>
            <a:endParaRPr lang="en-US"/>
          </a:p>
        </p:txBody>
      </p:sp>
    </p:spTree>
    <p:extLst>
      <p:ext uri="{BB962C8B-B14F-4D97-AF65-F5344CB8AC3E}">
        <p14:creationId xmlns:p14="http://schemas.microsoft.com/office/powerpoint/2010/main" val="2795023168"/>
      </p:ext>
    </p:extLst>
  </p:cSld>
  <p:clrMapOvr>
    <a:masterClrMapping/>
  </p:clrMapOvr>
  <mc:AlternateContent xmlns:mc="http://schemas.openxmlformats.org/markup-compatibility/2006" xmlns:p14="http://schemas.microsoft.com/office/powerpoint/2010/main">
    <mc:Choice Requires="p14">
      <p:transition spd="slow" p14:dur="1200" advClick="0" advTm="10000">
        <p:dissolve/>
      </p:transition>
    </mc:Choice>
    <mc:Fallback xmlns="">
      <p:transition spd="slow" advClick="0" advTm="10000">
        <p:dissolv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47962" y="2742158"/>
            <a:ext cx="7737053" cy="763525"/>
          </a:xfrm>
        </p:spPr>
        <p:txBody>
          <a:bodyPr>
            <a:noAutofit/>
          </a:bodyPr>
          <a:lstStyle/>
          <a:p>
            <a:pPr algn="ctr"/>
            <a:r>
              <a:rPr lang="en-US" sz="6000" dirty="0" smtClean="0"/>
              <a:t>Thank You </a:t>
            </a:r>
            <a:endParaRPr lang="en-US" sz="6000" dirty="0"/>
          </a:p>
        </p:txBody>
      </p:sp>
      <p:sp>
        <p:nvSpPr>
          <p:cNvPr id="2" name="Footer Placeholder 1"/>
          <p:cNvSpPr>
            <a:spLocks noGrp="1"/>
          </p:cNvSpPr>
          <p:nvPr>
            <p:ph type="ftr" sz="quarter" idx="11"/>
          </p:nvPr>
        </p:nvSpPr>
        <p:spPr/>
        <p:txBody>
          <a:bodyPr/>
          <a:lstStyle/>
          <a:p>
            <a:r>
              <a:rPr lang="en-US" smtClean="0"/>
              <a:t>https://library.neduet.edu.pk</a:t>
            </a:r>
            <a:endParaRPr lang="en-US"/>
          </a:p>
        </p:txBody>
      </p:sp>
    </p:spTree>
    <p:extLst>
      <p:ext uri="{BB962C8B-B14F-4D97-AF65-F5344CB8AC3E}">
        <p14:creationId xmlns:p14="http://schemas.microsoft.com/office/powerpoint/2010/main" val="669580581"/>
      </p:ext>
    </p:extLst>
  </p:cSld>
  <p:clrMapOvr>
    <a:masterClrMapping/>
  </p:clrMapOvr>
  <mc:AlternateContent xmlns:mc="http://schemas.openxmlformats.org/markup-compatibility/2006" xmlns:p14="http://schemas.microsoft.com/office/powerpoint/2010/main">
    <mc:Choice Requires="p14">
      <p:transition spd="slow" p14:dur="1200" advClick="0" advTm="4000">
        <p:dissolve/>
      </p:transition>
    </mc:Choice>
    <mc:Fallback xmlns="">
      <p:transition spd="slow" advClick="0" advTm="4000">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00105" y="1812783"/>
            <a:ext cx="8230937" cy="1628853"/>
          </a:xfrm>
        </p:spPr>
        <p:txBody>
          <a:bodyPr>
            <a:normAutofit fontScale="90000"/>
          </a:bodyPr>
          <a:lstStyle/>
          <a:p>
            <a:r>
              <a:rPr lang="en-US" sz="5400" b="1" dirty="0" smtClean="0"/>
              <a:t> ENGR. ABUL KALAM LIBRARY</a:t>
            </a:r>
            <a:endParaRPr lang="en-US" sz="5400" b="1" dirty="0"/>
          </a:p>
        </p:txBody>
      </p:sp>
      <p:sp>
        <p:nvSpPr>
          <p:cNvPr id="3" name="Subtitle 2"/>
          <p:cNvSpPr>
            <a:spLocks noGrp="1"/>
          </p:cNvSpPr>
          <p:nvPr>
            <p:ph type="subTitle" idx="1"/>
          </p:nvPr>
        </p:nvSpPr>
        <p:spPr>
          <a:xfrm>
            <a:off x="3874898" y="4397974"/>
            <a:ext cx="8144267" cy="1029049"/>
          </a:xfrm>
        </p:spPr>
        <p:txBody>
          <a:bodyPr>
            <a:noAutofit/>
          </a:bodyPr>
          <a:lstStyle/>
          <a:p>
            <a:r>
              <a:rPr lang="en-US" sz="1800" dirty="0" smtClean="0"/>
              <a:t>NED University of Engineering and Technology</a:t>
            </a:r>
          </a:p>
          <a:p>
            <a:r>
              <a:rPr lang="en-US" sz="1800" dirty="0" smtClean="0"/>
              <a:t>Email: libadmin@neduet.edu.pk</a:t>
            </a:r>
          </a:p>
          <a:p>
            <a:r>
              <a:rPr lang="en-US" sz="1800" dirty="0" smtClean="0"/>
              <a:t>Website: </a:t>
            </a:r>
            <a:r>
              <a:rPr lang="es-ES" altLang="en-US" sz="1800" dirty="0" smtClean="0">
                <a:solidFill>
                  <a:srgbClr val="000099"/>
                </a:solidFill>
              </a:rPr>
              <a:t>https://library.neduet.edu.pk</a:t>
            </a:r>
          </a:p>
        </p:txBody>
      </p:sp>
    </p:spTree>
    <p:extLst>
      <p:ext uri="{BB962C8B-B14F-4D97-AF65-F5344CB8AC3E}">
        <p14:creationId xmlns:p14="http://schemas.microsoft.com/office/powerpoint/2010/main" val="3608355579"/>
      </p:ext>
    </p:extLst>
  </p:cSld>
  <p:clrMapOvr>
    <a:masterClrMapping/>
  </p:clrMapOvr>
  <mc:AlternateContent xmlns:mc="http://schemas.openxmlformats.org/markup-compatibility/2006" xmlns:p14="http://schemas.microsoft.com/office/powerpoint/2010/main">
    <mc:Choice Requires="p14">
      <p:transition spd="slow" p14:dur="1600" advClick="0" advTm="7000">
        <p:blinds dir="vert"/>
      </p:transition>
    </mc:Choice>
    <mc:Fallback xmlns="">
      <p:transition spd="slow" advClick="0" advTm="7000">
        <p:blinds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1000"/>
                                        <p:tgtEl>
                                          <p:spTgt spid="3">
                                            <p:txEl>
                                              <p:pRg st="1" end="1"/>
                                            </p:txEl>
                                          </p:spTgt>
                                        </p:tgtEl>
                                      </p:cBhvr>
                                    </p:animEffect>
                                    <p:anim calcmode="lin" valueType="num">
                                      <p:cBhvr>
                                        <p:cTn id="1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1900" y="72542"/>
            <a:ext cx="7737053" cy="763525"/>
          </a:xfrm>
        </p:spPr>
        <p:txBody>
          <a:bodyPr>
            <a:normAutofit fontScale="90000"/>
          </a:bodyPr>
          <a:lstStyle/>
          <a:p>
            <a:r>
              <a:rPr lang="en-US" dirty="0" smtClean="0"/>
              <a:t>Introduction</a:t>
            </a:r>
            <a:endParaRPr lang="en-US" dirty="0"/>
          </a:p>
        </p:txBody>
      </p:sp>
      <p:sp>
        <p:nvSpPr>
          <p:cNvPr id="3" name="Content Placeholder 2"/>
          <p:cNvSpPr>
            <a:spLocks noGrp="1"/>
          </p:cNvSpPr>
          <p:nvPr>
            <p:ph idx="1"/>
          </p:nvPr>
        </p:nvSpPr>
        <p:spPr>
          <a:xfrm>
            <a:off x="3041900" y="927308"/>
            <a:ext cx="8540500" cy="3857148"/>
          </a:xfrm>
        </p:spPr>
        <p:txBody>
          <a:bodyPr>
            <a:noAutofit/>
          </a:bodyPr>
          <a:lstStyle/>
          <a:p>
            <a:pPr algn="just"/>
            <a:r>
              <a:rPr lang="en-US" sz="2400" dirty="0" smtClean="0"/>
              <a:t>Library is a place where books and other printed or non-printed materials are kept for the purpose of reading, studying and consulting in an organized way to achieve some task and goals</a:t>
            </a:r>
          </a:p>
          <a:p>
            <a:endParaRPr lang="en-US" sz="1400" dirty="0" smtClean="0"/>
          </a:p>
          <a:p>
            <a:pPr algn="just"/>
            <a:r>
              <a:rPr lang="en-US" sz="2400" dirty="0" smtClean="0"/>
              <a:t>Engr. </a:t>
            </a:r>
            <a:r>
              <a:rPr lang="en-US" sz="2400" dirty="0" err="1" smtClean="0"/>
              <a:t>Abul</a:t>
            </a:r>
            <a:r>
              <a:rPr lang="en-US" sz="2400" dirty="0" smtClean="0"/>
              <a:t> </a:t>
            </a:r>
            <a:r>
              <a:rPr lang="en-US" sz="2400" dirty="0" err="1" smtClean="0"/>
              <a:t>Kalam</a:t>
            </a:r>
            <a:r>
              <a:rPr lang="en-US" sz="2400" dirty="0" smtClean="0"/>
              <a:t> Library provides multiple services at a common place with following objectives</a:t>
            </a:r>
          </a:p>
          <a:p>
            <a:pPr marL="0" indent="0">
              <a:buNone/>
            </a:pPr>
            <a:endParaRPr lang="en-US" sz="1400" dirty="0" smtClean="0"/>
          </a:p>
          <a:p>
            <a:pPr lvl="1" algn="just"/>
            <a:r>
              <a:rPr lang="en-US" sz="2400" dirty="0" smtClean="0"/>
              <a:t>To provide maximum possible information resources to the users.</a:t>
            </a:r>
          </a:p>
          <a:p>
            <a:pPr lvl="1" algn="just"/>
            <a:r>
              <a:rPr lang="en-US" sz="2400" dirty="0" smtClean="0"/>
              <a:t>To equip student with basic skills to obtain and use wide range of resources and services.</a:t>
            </a:r>
          </a:p>
          <a:p>
            <a:pPr lvl="1" algn="just"/>
            <a:r>
              <a:rPr lang="en-US" sz="2400" dirty="0" smtClean="0"/>
              <a:t>To lead them (</a:t>
            </a:r>
            <a:r>
              <a:rPr lang="en-US" sz="2400" dirty="0" smtClean="0"/>
              <a:t>students) </a:t>
            </a:r>
            <a:r>
              <a:rPr lang="en-US" sz="2400" dirty="0" smtClean="0"/>
              <a:t>towards a lifetime use of Libraries for recreation, information and continuing education.</a:t>
            </a:r>
          </a:p>
          <a:p>
            <a:pPr lvl="1" algn="just"/>
            <a:r>
              <a:rPr lang="en-US" sz="2400" dirty="0" smtClean="0"/>
              <a:t>To ensure maximum access to the widest possible range of resources and services.</a:t>
            </a:r>
          </a:p>
        </p:txBody>
      </p:sp>
      <p:sp>
        <p:nvSpPr>
          <p:cNvPr id="4" name="Footer Placeholder 3"/>
          <p:cNvSpPr>
            <a:spLocks noGrp="1"/>
          </p:cNvSpPr>
          <p:nvPr>
            <p:ph type="ftr" sz="quarter" idx="11"/>
          </p:nvPr>
        </p:nvSpPr>
        <p:spPr/>
        <p:txBody>
          <a:bodyPr/>
          <a:lstStyle/>
          <a:p>
            <a:r>
              <a:rPr lang="en-US" smtClean="0"/>
              <a:t>https://library.neduet.edu.pk</a:t>
            </a:r>
            <a:endParaRPr lang="en-US"/>
          </a:p>
        </p:txBody>
      </p:sp>
    </p:spTree>
    <p:extLst>
      <p:ext uri="{BB962C8B-B14F-4D97-AF65-F5344CB8AC3E}">
        <p14:creationId xmlns:p14="http://schemas.microsoft.com/office/powerpoint/2010/main" val="932777728"/>
      </p:ext>
    </p:extLst>
  </p:cSld>
  <p:clrMapOvr>
    <a:masterClrMapping/>
  </p:clrMapOvr>
  <mc:AlternateContent xmlns:mc="http://schemas.openxmlformats.org/markup-compatibility/2006" xmlns:p14="http://schemas.microsoft.com/office/powerpoint/2010/main">
    <mc:Choice Requires="p14">
      <p:transition spd="slow" p14:dur="1200" advClick="0" advTm="30000">
        <p:dissolve/>
      </p:transition>
    </mc:Choice>
    <mc:Fallback xmlns="">
      <p:transition spd="slow" advClick="0" advTm="30000">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3000"/>
                                        <p:tgtEl>
                                          <p:spTgt spid="3">
                                            <p:txEl>
                                              <p:pRg st="0" end="0"/>
                                            </p:txEl>
                                          </p:spTgt>
                                        </p:tgtEl>
                                      </p:cBhvr>
                                    </p:animEffect>
                                    <p:anim calcmode="lin" valueType="num">
                                      <p:cBhvr>
                                        <p:cTn id="14" dur="3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3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4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3000"/>
                                        <p:tgtEl>
                                          <p:spTgt spid="3">
                                            <p:txEl>
                                              <p:pRg st="2" end="2"/>
                                            </p:txEl>
                                          </p:spTgt>
                                        </p:tgtEl>
                                      </p:cBhvr>
                                    </p:animEffect>
                                    <p:anim calcmode="lin" valueType="num">
                                      <p:cBhvr>
                                        <p:cTn id="20"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3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7000"/>
                            </p:stCondLst>
                            <p:childTnLst>
                              <p:par>
                                <p:cTn id="23" presetID="42" presetClass="entr" presetSubtype="0" fill="hold" grpId="0" nodeType="after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2000"/>
                                        <p:tgtEl>
                                          <p:spTgt spid="3">
                                            <p:txEl>
                                              <p:pRg st="4" end="4"/>
                                            </p:txEl>
                                          </p:spTgt>
                                        </p:tgtEl>
                                      </p:cBhvr>
                                    </p:animEffect>
                                    <p:anim calcmode="lin" valueType="num">
                                      <p:cBhvr>
                                        <p:cTn id="26"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7"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28" fill="hold">
                            <p:stCondLst>
                              <p:cond delay="9000"/>
                            </p:stCondLst>
                            <p:childTnLst>
                              <p:par>
                                <p:cTn id="29" presetID="42"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2000"/>
                                        <p:tgtEl>
                                          <p:spTgt spid="3">
                                            <p:txEl>
                                              <p:pRg st="5" end="5"/>
                                            </p:txEl>
                                          </p:spTgt>
                                        </p:tgtEl>
                                      </p:cBhvr>
                                    </p:animEffect>
                                    <p:anim calcmode="lin" valueType="num">
                                      <p:cBhvr>
                                        <p:cTn id="32"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2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11000"/>
                            </p:stCondLst>
                            <p:childTnLst>
                              <p:par>
                                <p:cTn id="35" presetID="42" presetClass="entr" presetSubtype="0"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anim calcmode="lin" valueType="num">
                                      <p:cBhvr>
                                        <p:cTn id="38"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2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0" fill="hold">
                            <p:stCondLst>
                              <p:cond delay="13000"/>
                            </p:stCondLst>
                            <p:childTnLst>
                              <p:par>
                                <p:cTn id="41" presetID="42" presetClass="entr" presetSubtype="0" fill="hold" grpId="0" nodeType="after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2000"/>
                                        <p:tgtEl>
                                          <p:spTgt spid="3">
                                            <p:txEl>
                                              <p:pRg st="7" end="7"/>
                                            </p:txEl>
                                          </p:spTgt>
                                        </p:tgtEl>
                                      </p:cBhvr>
                                    </p:animEffect>
                                    <p:anim calcmode="lin" valueType="num">
                                      <p:cBhvr>
                                        <p:cTn id="44"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2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Library Facilities</a:t>
            </a:r>
            <a:endParaRPr lang="en-US" dirty="0"/>
          </a:p>
        </p:txBody>
      </p:sp>
      <p:sp>
        <p:nvSpPr>
          <p:cNvPr id="3" name="Content Placeholder 2"/>
          <p:cNvSpPr>
            <a:spLocks noGrp="1"/>
          </p:cNvSpPr>
          <p:nvPr>
            <p:ph idx="1"/>
          </p:nvPr>
        </p:nvSpPr>
        <p:spPr>
          <a:xfrm>
            <a:off x="3041899" y="1598079"/>
            <a:ext cx="8720609" cy="4681415"/>
          </a:xfrm>
        </p:spPr>
        <p:txBody>
          <a:bodyPr>
            <a:normAutofit/>
          </a:bodyPr>
          <a:lstStyle/>
          <a:p>
            <a:pPr algn="just"/>
            <a:r>
              <a:rPr lang="en-US" sz="3200" dirty="0" smtClean="0"/>
              <a:t>Borrowing Books (Circulation &amp; Book Bank)</a:t>
            </a:r>
          </a:p>
          <a:p>
            <a:pPr algn="just"/>
            <a:r>
              <a:rPr lang="en-US" sz="3200" dirty="0" smtClean="0"/>
              <a:t>Reference and Periodical Sections</a:t>
            </a:r>
          </a:p>
          <a:p>
            <a:pPr algn="just"/>
            <a:r>
              <a:rPr lang="en-US" sz="3200" dirty="0" smtClean="0"/>
              <a:t>Non Book Material (e.g. CDs/DVDs, Electronic Material, etc.)</a:t>
            </a:r>
          </a:p>
          <a:p>
            <a:pPr algn="just"/>
            <a:r>
              <a:rPr lang="en-US" sz="3200" dirty="0" smtClean="0"/>
              <a:t>Online Learning Resources / Digital Library</a:t>
            </a:r>
          </a:p>
          <a:p>
            <a:pPr algn="just"/>
            <a:r>
              <a:rPr lang="en-US" sz="3200" dirty="0" smtClean="0"/>
              <a:t>Separate Reading Halls for Group Studies</a:t>
            </a:r>
          </a:p>
          <a:p>
            <a:pPr algn="just"/>
            <a:r>
              <a:rPr lang="en-US" sz="3200" dirty="0" smtClean="0"/>
              <a:t>Printing, Photocopying, Scanning &amp; CD Copying Facilities</a:t>
            </a:r>
            <a:endParaRPr lang="en-US" sz="3200" dirty="0"/>
          </a:p>
        </p:txBody>
      </p:sp>
      <p:sp>
        <p:nvSpPr>
          <p:cNvPr id="4" name="Footer Placeholder 3"/>
          <p:cNvSpPr>
            <a:spLocks noGrp="1"/>
          </p:cNvSpPr>
          <p:nvPr>
            <p:ph type="ftr" sz="quarter" idx="11"/>
          </p:nvPr>
        </p:nvSpPr>
        <p:spPr/>
        <p:txBody>
          <a:bodyPr/>
          <a:lstStyle/>
          <a:p>
            <a:r>
              <a:rPr lang="en-US" smtClean="0"/>
              <a:t>https://library.neduet.edu.pk</a:t>
            </a:r>
            <a:endParaRPr lang="en-US"/>
          </a:p>
        </p:txBody>
      </p:sp>
    </p:spTree>
    <p:extLst>
      <p:ext uri="{BB962C8B-B14F-4D97-AF65-F5344CB8AC3E}">
        <p14:creationId xmlns:p14="http://schemas.microsoft.com/office/powerpoint/2010/main" val="3870334283"/>
      </p:ext>
    </p:extLst>
  </p:cSld>
  <p:clrMapOvr>
    <a:masterClrMapping/>
  </p:clrMapOvr>
  <mc:AlternateContent xmlns:mc="http://schemas.openxmlformats.org/markup-compatibility/2006" xmlns:p14="http://schemas.microsoft.com/office/powerpoint/2010/main">
    <mc:Choice Requires="p14">
      <p:transition spd="slow" p14:dur="1200" advClick="0" advTm="25000">
        <p:dissolve/>
      </p:transition>
    </mc:Choice>
    <mc:Fallback xmlns="">
      <p:transition spd="slow" advClick="0" advTm="25000">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3000"/>
                            </p:stCondLst>
                            <p:childTnLst>
                              <p:par>
                                <p:cTn id="17" presetID="42"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anim calcmode="lin" valueType="num">
                                      <p:cBhvr>
                                        <p:cTn id="20"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par>
                          <p:cTn id="22" fill="hold">
                            <p:stCondLst>
                              <p:cond delay="5000"/>
                            </p:stCondLst>
                            <p:childTnLst>
                              <p:par>
                                <p:cTn id="23" presetID="42" presetClass="entr" presetSubtype="0" fill="hold" grpId="0" nodeType="after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Effect transition="in" filter="fade">
                                      <p:cBhvr>
                                        <p:cTn id="25" dur="2000"/>
                                        <p:tgtEl>
                                          <p:spTgt spid="3">
                                            <p:txEl>
                                              <p:pRg st="2" end="2"/>
                                            </p:txEl>
                                          </p:spTgt>
                                        </p:tgtEl>
                                      </p:cBhvr>
                                    </p:animEffect>
                                    <p:anim calcmode="lin" valueType="num">
                                      <p:cBhvr>
                                        <p:cTn id="26"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7"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8" fill="hold">
                            <p:stCondLst>
                              <p:cond delay="7000"/>
                            </p:stCondLst>
                            <p:childTnLst>
                              <p:par>
                                <p:cTn id="29" presetID="42" presetClass="entr" presetSubtype="0" fill="hold" grpId="0" nodeType="after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Effect transition="in" filter="fade">
                                      <p:cBhvr>
                                        <p:cTn id="31" dur="2000"/>
                                        <p:tgtEl>
                                          <p:spTgt spid="3">
                                            <p:txEl>
                                              <p:pRg st="3" end="3"/>
                                            </p:txEl>
                                          </p:spTgt>
                                        </p:tgtEl>
                                      </p:cBhvr>
                                    </p:animEffect>
                                    <p:anim calcmode="lin" valueType="num">
                                      <p:cBhvr>
                                        <p:cTn id="32"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3"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4" fill="hold">
                            <p:stCondLst>
                              <p:cond delay="9000"/>
                            </p:stCondLst>
                            <p:childTnLst>
                              <p:par>
                                <p:cTn id="35" presetID="42" presetClass="entr" presetSubtype="0" fill="hold" grpId="0" nodeType="after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Effect transition="in" filter="fade">
                                      <p:cBhvr>
                                        <p:cTn id="37" dur="2000"/>
                                        <p:tgtEl>
                                          <p:spTgt spid="3">
                                            <p:txEl>
                                              <p:pRg st="4" end="4"/>
                                            </p:txEl>
                                          </p:spTgt>
                                        </p:tgtEl>
                                      </p:cBhvr>
                                    </p:animEffect>
                                    <p:anim calcmode="lin" valueType="num">
                                      <p:cBhvr>
                                        <p:cTn id="38"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9"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40" fill="hold">
                            <p:stCondLst>
                              <p:cond delay="11000"/>
                            </p:stCondLst>
                            <p:childTnLst>
                              <p:par>
                                <p:cTn id="41" presetID="42" presetClass="entr" presetSubtype="0" fill="hold" grpId="0" nodeType="afterEffect">
                                  <p:stCondLst>
                                    <p:cond delay="0"/>
                                  </p:stCondLst>
                                  <p:childTnLst>
                                    <p:set>
                                      <p:cBhvr>
                                        <p:cTn id="42" dur="1" fill="hold">
                                          <p:stCondLst>
                                            <p:cond delay="0"/>
                                          </p:stCondLst>
                                        </p:cTn>
                                        <p:tgtEl>
                                          <p:spTgt spid="3">
                                            <p:txEl>
                                              <p:pRg st="5" end="5"/>
                                            </p:txEl>
                                          </p:spTgt>
                                        </p:tgtEl>
                                        <p:attrNameLst>
                                          <p:attrName>style.visibility</p:attrName>
                                        </p:attrNameLst>
                                      </p:cBhvr>
                                      <p:to>
                                        <p:strVal val="visible"/>
                                      </p:to>
                                    </p:set>
                                    <p:animEffect transition="in" filter="fade">
                                      <p:cBhvr>
                                        <p:cTn id="43" dur="2000"/>
                                        <p:tgtEl>
                                          <p:spTgt spid="3">
                                            <p:txEl>
                                              <p:pRg st="5" end="5"/>
                                            </p:txEl>
                                          </p:spTgt>
                                        </p:tgtEl>
                                      </p:cBhvr>
                                    </p:animEffect>
                                    <p:anim calcmode="lin" valueType="num">
                                      <p:cBhvr>
                                        <p:cTn id="44"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5" dur="2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11274" y="110916"/>
            <a:ext cx="7737053" cy="763525"/>
          </a:xfrm>
        </p:spPr>
        <p:txBody>
          <a:bodyPr>
            <a:normAutofit fontScale="90000"/>
          </a:bodyPr>
          <a:lstStyle/>
          <a:p>
            <a:r>
              <a:rPr lang="en-US" dirty="0" smtClean="0"/>
              <a:t>Library Sections</a:t>
            </a:r>
            <a:endParaRPr lang="en-US" dirty="0"/>
          </a:p>
        </p:txBody>
      </p:sp>
      <p:sp>
        <p:nvSpPr>
          <p:cNvPr id="3" name="Content Placeholder 2"/>
          <p:cNvSpPr>
            <a:spLocks noGrp="1"/>
          </p:cNvSpPr>
          <p:nvPr>
            <p:ph idx="1"/>
          </p:nvPr>
        </p:nvSpPr>
        <p:spPr>
          <a:xfrm>
            <a:off x="2923149" y="990222"/>
            <a:ext cx="9150100" cy="4681415"/>
          </a:xfrm>
        </p:spPr>
        <p:txBody>
          <a:bodyPr>
            <a:noAutofit/>
          </a:bodyPr>
          <a:lstStyle/>
          <a:p>
            <a:pPr marL="514350" indent="-514350">
              <a:buFont typeface="+mj-lt"/>
              <a:buAutoNum type="arabicPeriod"/>
            </a:pPr>
            <a:r>
              <a:rPr lang="en-US" sz="2400" b="1" dirty="0" smtClean="0"/>
              <a:t>Circulation Section</a:t>
            </a:r>
          </a:p>
          <a:p>
            <a:pPr lvl="1"/>
            <a:r>
              <a:rPr lang="en-US" sz="2300" dirty="0" smtClean="0"/>
              <a:t>Issue books for 21 days</a:t>
            </a:r>
          </a:p>
          <a:p>
            <a:pPr lvl="1" algn="just"/>
            <a:r>
              <a:rPr lang="en-US" sz="2300" dirty="0" smtClean="0"/>
              <a:t>Books must be returned before due date to avoid any penalty</a:t>
            </a:r>
          </a:p>
          <a:p>
            <a:pPr marL="514350" indent="-514350">
              <a:buFont typeface="+mj-lt"/>
              <a:buAutoNum type="arabicPeriod"/>
            </a:pPr>
            <a:r>
              <a:rPr lang="en-US" sz="2400" b="1" dirty="0"/>
              <a:t>Book Bank</a:t>
            </a:r>
          </a:p>
          <a:p>
            <a:pPr lvl="1"/>
            <a:r>
              <a:rPr lang="en-US" sz="2300" dirty="0" smtClean="0"/>
              <a:t>Text books are issued for entire semester</a:t>
            </a:r>
          </a:p>
          <a:p>
            <a:pPr lvl="1"/>
            <a:r>
              <a:rPr lang="en-US" sz="2300" dirty="0" smtClean="0"/>
              <a:t>Schedule is announced on departmental notice boards</a:t>
            </a:r>
          </a:p>
          <a:p>
            <a:pPr lvl="1"/>
            <a:r>
              <a:rPr lang="en-US" sz="2200" dirty="0" smtClean="0"/>
              <a:t>Issue up to 6 books for semester @ less than 10% of the cost of book</a:t>
            </a:r>
          </a:p>
          <a:p>
            <a:pPr lvl="1"/>
            <a:r>
              <a:rPr lang="en-US" sz="2300" dirty="0" smtClean="0"/>
              <a:t>Books must be returned before due date otherwise registration will be suspended for the next semester</a:t>
            </a:r>
          </a:p>
          <a:p>
            <a:pPr lvl="1"/>
            <a:r>
              <a:rPr lang="en-US" sz="2300" dirty="0" smtClean="0"/>
              <a:t>Friend’s corner: Free books</a:t>
            </a:r>
          </a:p>
          <a:p>
            <a:pPr marL="514350" indent="-514350">
              <a:buFont typeface="+mj-lt"/>
              <a:buAutoNum type="arabicPeriod"/>
            </a:pPr>
            <a:r>
              <a:rPr lang="en-US" sz="2400" b="1" dirty="0"/>
              <a:t>Reference Section</a:t>
            </a:r>
          </a:p>
          <a:p>
            <a:pPr lvl="1"/>
            <a:r>
              <a:rPr lang="en-US" sz="2300" dirty="0" smtClean="0"/>
              <a:t>Studying within Library Premises</a:t>
            </a:r>
          </a:p>
          <a:p>
            <a:pPr lvl="1"/>
            <a:r>
              <a:rPr lang="en-US" sz="2300" dirty="0" smtClean="0"/>
              <a:t>Books, Dictionaries, Encyclopedias, Handbooks, Manuals, etc.</a:t>
            </a:r>
            <a:endParaRPr lang="en-US" sz="2300" dirty="0"/>
          </a:p>
        </p:txBody>
      </p:sp>
      <p:sp>
        <p:nvSpPr>
          <p:cNvPr id="4" name="Footer Placeholder 3"/>
          <p:cNvSpPr>
            <a:spLocks noGrp="1"/>
          </p:cNvSpPr>
          <p:nvPr>
            <p:ph type="ftr" sz="quarter" idx="11"/>
          </p:nvPr>
        </p:nvSpPr>
        <p:spPr/>
        <p:txBody>
          <a:bodyPr/>
          <a:lstStyle/>
          <a:p>
            <a:r>
              <a:rPr lang="en-US" smtClean="0"/>
              <a:t>https://library.neduet.edu.pk</a:t>
            </a:r>
            <a:endParaRPr lang="en-US"/>
          </a:p>
        </p:txBody>
      </p:sp>
    </p:spTree>
    <p:extLst>
      <p:ext uri="{BB962C8B-B14F-4D97-AF65-F5344CB8AC3E}">
        <p14:creationId xmlns:p14="http://schemas.microsoft.com/office/powerpoint/2010/main" val="1545061265"/>
      </p:ext>
    </p:extLst>
  </p:cSld>
  <p:clrMapOvr>
    <a:masterClrMapping/>
  </p:clrMapOvr>
  <mc:AlternateContent xmlns:mc="http://schemas.openxmlformats.org/markup-compatibility/2006" xmlns:p14="http://schemas.microsoft.com/office/powerpoint/2010/main">
    <mc:Choice Requires="p14">
      <p:transition spd="slow" p14:dur="1200" advClick="0" advTm="35000">
        <p:dissolve/>
      </p:transition>
    </mc:Choice>
    <mc:Fallback xmlns="">
      <p:transition spd="slow" advClick="0" advTm="35000">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3000"/>
                            </p:stCondLst>
                            <p:childTnLst>
                              <p:par>
                                <p:cTn id="17" presetID="42"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anim calcmode="lin" valueType="num">
                                      <p:cBhvr>
                                        <p:cTn id="20"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2000"/>
                                        <p:tgtEl>
                                          <p:spTgt spid="3">
                                            <p:txEl>
                                              <p:pRg st="2" end="2"/>
                                            </p:txEl>
                                          </p:spTgt>
                                        </p:tgtEl>
                                      </p:cBhvr>
                                    </p:animEffect>
                                    <p:anim calcmode="lin" valueType="num">
                                      <p:cBhvr>
                                        <p:cTn id="25"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5000"/>
                            </p:stCondLst>
                            <p:childTnLst>
                              <p:par>
                                <p:cTn id="28" presetID="42" presetClass="entr" presetSubtype="0" fill="hold" grpId="0" nodeType="afterEffect">
                                  <p:stCondLst>
                                    <p:cond delay="0"/>
                                  </p:stCondLst>
                                  <p:childTnLst>
                                    <p:set>
                                      <p:cBhvr>
                                        <p:cTn id="29" dur="1" fill="hold">
                                          <p:stCondLst>
                                            <p:cond delay="0"/>
                                          </p:stCondLst>
                                        </p:cTn>
                                        <p:tgtEl>
                                          <p:spTgt spid="3">
                                            <p:txEl>
                                              <p:pRg st="3" end="3"/>
                                            </p:txEl>
                                          </p:spTgt>
                                        </p:tgtEl>
                                        <p:attrNameLst>
                                          <p:attrName>style.visibility</p:attrName>
                                        </p:attrNameLst>
                                      </p:cBhvr>
                                      <p:to>
                                        <p:strVal val="visible"/>
                                      </p:to>
                                    </p:set>
                                    <p:animEffect transition="in" filter="fade">
                                      <p:cBhvr>
                                        <p:cTn id="30" dur="2000"/>
                                        <p:tgtEl>
                                          <p:spTgt spid="3">
                                            <p:txEl>
                                              <p:pRg st="3" end="3"/>
                                            </p:txEl>
                                          </p:spTgt>
                                        </p:tgtEl>
                                      </p:cBhvr>
                                    </p:animEffect>
                                    <p:anim calcmode="lin" valueType="num">
                                      <p:cBhvr>
                                        <p:cTn id="31"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2"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7000"/>
                            </p:stCondLst>
                            <p:childTnLst>
                              <p:par>
                                <p:cTn id="34" presetID="42" presetClass="entr" presetSubtype="0" fill="hold" grpId="0" nodeType="afterEffect">
                                  <p:stCondLst>
                                    <p:cond delay="0"/>
                                  </p:stCondLst>
                                  <p:childTnLst>
                                    <p:set>
                                      <p:cBhvr>
                                        <p:cTn id="35" dur="1" fill="hold">
                                          <p:stCondLst>
                                            <p:cond delay="0"/>
                                          </p:stCondLst>
                                        </p:cTn>
                                        <p:tgtEl>
                                          <p:spTgt spid="3">
                                            <p:txEl>
                                              <p:pRg st="4" end="4"/>
                                            </p:txEl>
                                          </p:spTgt>
                                        </p:tgtEl>
                                        <p:attrNameLst>
                                          <p:attrName>style.visibility</p:attrName>
                                        </p:attrNameLst>
                                      </p:cBhvr>
                                      <p:to>
                                        <p:strVal val="visible"/>
                                      </p:to>
                                    </p:set>
                                    <p:animEffect transition="in" filter="fade">
                                      <p:cBhvr>
                                        <p:cTn id="36" dur="5000"/>
                                        <p:tgtEl>
                                          <p:spTgt spid="3">
                                            <p:txEl>
                                              <p:pRg st="4" end="4"/>
                                            </p:txEl>
                                          </p:spTgt>
                                        </p:tgtEl>
                                      </p:cBhvr>
                                    </p:animEffect>
                                    <p:anim calcmode="lin" valueType="num">
                                      <p:cBhvr>
                                        <p:cTn id="37" dur="5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8" dur="5000" fill="hold"/>
                                        <p:tgtEl>
                                          <p:spTgt spid="3">
                                            <p:txEl>
                                              <p:pRg st="4" end="4"/>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5000"/>
                                        <p:tgtEl>
                                          <p:spTgt spid="3">
                                            <p:txEl>
                                              <p:pRg st="5" end="5"/>
                                            </p:txEl>
                                          </p:spTgt>
                                        </p:tgtEl>
                                      </p:cBhvr>
                                    </p:animEffect>
                                    <p:anim calcmode="lin" valueType="num">
                                      <p:cBhvr>
                                        <p:cTn id="42" dur="5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5000" fill="hold"/>
                                        <p:tgtEl>
                                          <p:spTgt spid="3">
                                            <p:txEl>
                                              <p:pRg st="5" end="5"/>
                                            </p:txEl>
                                          </p:spTgt>
                                        </p:tgtEl>
                                        <p:attrNameLst>
                                          <p:attrName>ppt_y</p:attrName>
                                        </p:attrNameLst>
                                      </p:cBhvr>
                                      <p:tavLst>
                                        <p:tav tm="0">
                                          <p:val>
                                            <p:strVal val="#ppt_y+.1"/>
                                          </p:val>
                                        </p:tav>
                                        <p:tav tm="100000">
                                          <p:val>
                                            <p:strVal val="#ppt_y"/>
                                          </p:val>
                                        </p:tav>
                                      </p:tavLst>
                                    </p:anim>
                                  </p:childTnLst>
                                </p:cTn>
                              </p:par>
                              <p:par>
                                <p:cTn id="44" presetID="42" presetClass="entr" presetSubtype="0" fill="hold" grpId="0" nodeType="withEffect">
                                  <p:stCondLst>
                                    <p:cond delay="0"/>
                                  </p:stCondLst>
                                  <p:childTnLst>
                                    <p:set>
                                      <p:cBhvr>
                                        <p:cTn id="45" dur="1" fill="hold">
                                          <p:stCondLst>
                                            <p:cond delay="0"/>
                                          </p:stCondLst>
                                        </p:cTn>
                                        <p:tgtEl>
                                          <p:spTgt spid="3">
                                            <p:txEl>
                                              <p:pRg st="6" end="6"/>
                                            </p:txEl>
                                          </p:spTgt>
                                        </p:tgtEl>
                                        <p:attrNameLst>
                                          <p:attrName>style.visibility</p:attrName>
                                        </p:attrNameLst>
                                      </p:cBhvr>
                                      <p:to>
                                        <p:strVal val="visible"/>
                                      </p:to>
                                    </p:set>
                                    <p:animEffect transition="in" filter="fade">
                                      <p:cBhvr>
                                        <p:cTn id="46" dur="5000"/>
                                        <p:tgtEl>
                                          <p:spTgt spid="3">
                                            <p:txEl>
                                              <p:pRg st="6" end="6"/>
                                            </p:txEl>
                                          </p:spTgt>
                                        </p:tgtEl>
                                      </p:cBhvr>
                                    </p:animEffect>
                                    <p:anim calcmode="lin" valueType="num">
                                      <p:cBhvr>
                                        <p:cTn id="47" dur="5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8" dur="5000" fill="hold"/>
                                        <p:tgtEl>
                                          <p:spTgt spid="3">
                                            <p:txEl>
                                              <p:pRg st="6" end="6"/>
                                            </p:txEl>
                                          </p:spTgt>
                                        </p:tgtEl>
                                        <p:attrNameLst>
                                          <p:attrName>ppt_y</p:attrName>
                                        </p:attrNameLst>
                                      </p:cBhvr>
                                      <p:tavLst>
                                        <p:tav tm="0">
                                          <p:val>
                                            <p:strVal val="#ppt_y+.1"/>
                                          </p:val>
                                        </p:tav>
                                        <p:tav tm="100000">
                                          <p:val>
                                            <p:strVal val="#ppt_y"/>
                                          </p:val>
                                        </p:tav>
                                      </p:tavLst>
                                    </p:anim>
                                  </p:childTnLst>
                                </p:cTn>
                              </p:par>
                              <p:par>
                                <p:cTn id="49" presetID="42" presetClass="entr" presetSubtype="0" fill="hold" grpId="0" nodeType="withEffect">
                                  <p:stCondLst>
                                    <p:cond delay="0"/>
                                  </p:stCondLst>
                                  <p:childTnLst>
                                    <p:set>
                                      <p:cBhvr>
                                        <p:cTn id="50" dur="1" fill="hold">
                                          <p:stCondLst>
                                            <p:cond delay="0"/>
                                          </p:stCondLst>
                                        </p:cTn>
                                        <p:tgtEl>
                                          <p:spTgt spid="3">
                                            <p:txEl>
                                              <p:pRg st="7" end="7"/>
                                            </p:txEl>
                                          </p:spTgt>
                                        </p:tgtEl>
                                        <p:attrNameLst>
                                          <p:attrName>style.visibility</p:attrName>
                                        </p:attrNameLst>
                                      </p:cBhvr>
                                      <p:to>
                                        <p:strVal val="visible"/>
                                      </p:to>
                                    </p:set>
                                    <p:animEffect transition="in" filter="fade">
                                      <p:cBhvr>
                                        <p:cTn id="51" dur="5000"/>
                                        <p:tgtEl>
                                          <p:spTgt spid="3">
                                            <p:txEl>
                                              <p:pRg st="7" end="7"/>
                                            </p:txEl>
                                          </p:spTgt>
                                        </p:tgtEl>
                                      </p:cBhvr>
                                    </p:animEffect>
                                    <p:anim calcmode="lin" valueType="num">
                                      <p:cBhvr>
                                        <p:cTn id="52" dur="5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3" dur="5000" fill="hold"/>
                                        <p:tgtEl>
                                          <p:spTgt spid="3">
                                            <p:txEl>
                                              <p:pRg st="7" end="7"/>
                                            </p:txEl>
                                          </p:spTgt>
                                        </p:tgtEl>
                                        <p:attrNameLst>
                                          <p:attrName>ppt_y</p:attrName>
                                        </p:attrNameLst>
                                      </p:cBhvr>
                                      <p:tavLst>
                                        <p:tav tm="0">
                                          <p:val>
                                            <p:strVal val="#ppt_y+.1"/>
                                          </p:val>
                                        </p:tav>
                                        <p:tav tm="100000">
                                          <p:val>
                                            <p:strVal val="#ppt_y"/>
                                          </p:val>
                                        </p:tav>
                                      </p:tavLst>
                                    </p:anim>
                                  </p:childTnLst>
                                </p:cTn>
                              </p:par>
                              <p:par>
                                <p:cTn id="54" presetID="42" presetClass="entr" presetSubtype="0" fill="hold" grpId="0" nodeType="with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Effect transition="in" filter="fade">
                                      <p:cBhvr>
                                        <p:cTn id="56" dur="5000"/>
                                        <p:tgtEl>
                                          <p:spTgt spid="3">
                                            <p:txEl>
                                              <p:pRg st="8" end="8"/>
                                            </p:txEl>
                                          </p:spTgt>
                                        </p:tgtEl>
                                      </p:cBhvr>
                                    </p:animEffect>
                                    <p:anim calcmode="lin" valueType="num">
                                      <p:cBhvr>
                                        <p:cTn id="57" dur="5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8" dur="5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9" fill="hold">
                            <p:stCondLst>
                              <p:cond delay="12000"/>
                            </p:stCondLst>
                            <p:childTnLst>
                              <p:par>
                                <p:cTn id="60" presetID="42" presetClass="entr" presetSubtype="0" fill="hold" grpId="0" nodeType="afterEffect">
                                  <p:stCondLst>
                                    <p:cond delay="0"/>
                                  </p:stCondLst>
                                  <p:childTnLst>
                                    <p:set>
                                      <p:cBhvr>
                                        <p:cTn id="61" dur="1" fill="hold">
                                          <p:stCondLst>
                                            <p:cond delay="0"/>
                                          </p:stCondLst>
                                        </p:cTn>
                                        <p:tgtEl>
                                          <p:spTgt spid="3">
                                            <p:txEl>
                                              <p:pRg st="9" end="9"/>
                                            </p:txEl>
                                          </p:spTgt>
                                        </p:tgtEl>
                                        <p:attrNameLst>
                                          <p:attrName>style.visibility</p:attrName>
                                        </p:attrNameLst>
                                      </p:cBhvr>
                                      <p:to>
                                        <p:strVal val="visible"/>
                                      </p:to>
                                    </p:set>
                                    <p:animEffect transition="in" filter="fade">
                                      <p:cBhvr>
                                        <p:cTn id="62" dur="2000"/>
                                        <p:tgtEl>
                                          <p:spTgt spid="3">
                                            <p:txEl>
                                              <p:pRg st="9" end="9"/>
                                            </p:txEl>
                                          </p:spTgt>
                                        </p:tgtEl>
                                      </p:cBhvr>
                                    </p:animEffect>
                                    <p:anim calcmode="lin" valueType="num">
                                      <p:cBhvr>
                                        <p:cTn id="63" dur="2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4" dur="2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65" fill="hold">
                            <p:stCondLst>
                              <p:cond delay="14000"/>
                            </p:stCondLst>
                            <p:childTnLst>
                              <p:par>
                                <p:cTn id="66" presetID="42" presetClass="entr" presetSubtype="0" fill="hold" grpId="0" nodeType="afterEffect">
                                  <p:stCondLst>
                                    <p:cond delay="100"/>
                                  </p:stCondLst>
                                  <p:childTnLst>
                                    <p:set>
                                      <p:cBhvr>
                                        <p:cTn id="67" dur="1" fill="hold">
                                          <p:stCondLst>
                                            <p:cond delay="0"/>
                                          </p:stCondLst>
                                        </p:cTn>
                                        <p:tgtEl>
                                          <p:spTgt spid="3">
                                            <p:txEl>
                                              <p:pRg st="10" end="10"/>
                                            </p:txEl>
                                          </p:spTgt>
                                        </p:tgtEl>
                                        <p:attrNameLst>
                                          <p:attrName>style.visibility</p:attrName>
                                        </p:attrNameLst>
                                      </p:cBhvr>
                                      <p:to>
                                        <p:strVal val="visible"/>
                                      </p:to>
                                    </p:set>
                                    <p:animEffect transition="in" filter="fade">
                                      <p:cBhvr>
                                        <p:cTn id="68" dur="2000"/>
                                        <p:tgtEl>
                                          <p:spTgt spid="3">
                                            <p:txEl>
                                              <p:pRg st="10" end="10"/>
                                            </p:txEl>
                                          </p:spTgt>
                                        </p:tgtEl>
                                      </p:cBhvr>
                                    </p:animEffect>
                                    <p:anim calcmode="lin" valueType="num">
                                      <p:cBhvr>
                                        <p:cTn id="69" dur="2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0" dur="2000" fill="hold"/>
                                        <p:tgtEl>
                                          <p:spTgt spid="3">
                                            <p:txEl>
                                              <p:pRg st="10" end="10"/>
                                            </p:txEl>
                                          </p:spTgt>
                                        </p:tgtEl>
                                        <p:attrNameLst>
                                          <p:attrName>ppt_y</p:attrName>
                                        </p:attrNameLst>
                                      </p:cBhvr>
                                      <p:tavLst>
                                        <p:tav tm="0">
                                          <p:val>
                                            <p:strVal val="#ppt_y+.1"/>
                                          </p:val>
                                        </p:tav>
                                        <p:tav tm="100000">
                                          <p:val>
                                            <p:strVal val="#ppt_y"/>
                                          </p:val>
                                        </p:tav>
                                      </p:tavLst>
                                    </p:anim>
                                  </p:childTnLst>
                                </p:cTn>
                              </p:par>
                              <p:par>
                                <p:cTn id="71" presetID="42" presetClass="entr" presetSubtype="0" fill="hold" grpId="0" nodeType="withEffect">
                                  <p:stCondLst>
                                    <p:cond delay="100"/>
                                  </p:stCondLst>
                                  <p:childTnLst>
                                    <p:set>
                                      <p:cBhvr>
                                        <p:cTn id="72" dur="1" fill="hold">
                                          <p:stCondLst>
                                            <p:cond delay="0"/>
                                          </p:stCondLst>
                                        </p:cTn>
                                        <p:tgtEl>
                                          <p:spTgt spid="3">
                                            <p:txEl>
                                              <p:pRg st="11" end="11"/>
                                            </p:txEl>
                                          </p:spTgt>
                                        </p:tgtEl>
                                        <p:attrNameLst>
                                          <p:attrName>style.visibility</p:attrName>
                                        </p:attrNameLst>
                                      </p:cBhvr>
                                      <p:to>
                                        <p:strVal val="visible"/>
                                      </p:to>
                                    </p:set>
                                    <p:animEffect transition="in" filter="fade">
                                      <p:cBhvr>
                                        <p:cTn id="73" dur="2000"/>
                                        <p:tgtEl>
                                          <p:spTgt spid="3">
                                            <p:txEl>
                                              <p:pRg st="11" end="11"/>
                                            </p:txEl>
                                          </p:spTgt>
                                        </p:tgtEl>
                                      </p:cBhvr>
                                    </p:animEffect>
                                    <p:anim calcmode="lin" valueType="num">
                                      <p:cBhvr>
                                        <p:cTn id="74" dur="2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75" dur="2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1900" y="121304"/>
            <a:ext cx="7737053" cy="763525"/>
          </a:xfrm>
        </p:spPr>
        <p:txBody>
          <a:bodyPr>
            <a:normAutofit fontScale="90000"/>
          </a:bodyPr>
          <a:lstStyle/>
          <a:p>
            <a:r>
              <a:rPr lang="en-US" dirty="0" smtClean="0"/>
              <a:t>Library Sections (Continued)</a:t>
            </a:r>
            <a:endParaRPr lang="en-US" sz="2700" dirty="0"/>
          </a:p>
        </p:txBody>
      </p:sp>
      <p:sp>
        <p:nvSpPr>
          <p:cNvPr id="3" name="Content Placeholder 2"/>
          <p:cNvSpPr>
            <a:spLocks noGrp="1"/>
          </p:cNvSpPr>
          <p:nvPr>
            <p:ph idx="1"/>
          </p:nvPr>
        </p:nvSpPr>
        <p:spPr>
          <a:xfrm>
            <a:off x="3041900" y="898916"/>
            <a:ext cx="8949209" cy="5959084"/>
          </a:xfrm>
        </p:spPr>
        <p:txBody>
          <a:bodyPr>
            <a:noAutofit/>
          </a:bodyPr>
          <a:lstStyle/>
          <a:p>
            <a:pPr marL="514350" indent="-514350">
              <a:buFont typeface="+mj-lt"/>
              <a:buAutoNum type="arabicPeriod" startAt="4"/>
            </a:pPr>
            <a:r>
              <a:rPr lang="en-US" sz="2400" b="1" dirty="0"/>
              <a:t>Digital Library</a:t>
            </a:r>
          </a:p>
          <a:p>
            <a:pPr lvl="1"/>
            <a:r>
              <a:rPr lang="en-US" sz="2300" dirty="0" smtClean="0"/>
              <a:t>45+ Computers available</a:t>
            </a:r>
          </a:p>
          <a:p>
            <a:pPr lvl="1"/>
            <a:r>
              <a:rPr lang="en-US" sz="2300" dirty="0" smtClean="0"/>
              <a:t>General purpose &amp; Engineering </a:t>
            </a:r>
            <a:r>
              <a:rPr lang="en-US" sz="2300" dirty="0" err="1" smtClean="0"/>
              <a:t>Softwares</a:t>
            </a:r>
            <a:r>
              <a:rPr lang="en-US" sz="2300" dirty="0" smtClean="0"/>
              <a:t> </a:t>
            </a:r>
            <a:r>
              <a:rPr lang="en-US" sz="2000" dirty="0" smtClean="0"/>
              <a:t>(e.g</a:t>
            </a:r>
            <a:r>
              <a:rPr lang="en-US" sz="2000" dirty="0"/>
              <a:t>.</a:t>
            </a:r>
            <a:r>
              <a:rPr lang="en-US" sz="2000" dirty="0" smtClean="0"/>
              <a:t> Microsoft office, AUTOCAD, MATLAB)</a:t>
            </a:r>
            <a:endParaRPr lang="en-US" sz="3600" dirty="0" smtClean="0"/>
          </a:p>
          <a:p>
            <a:pPr lvl="1"/>
            <a:r>
              <a:rPr lang="en-US" sz="2300" dirty="0" smtClean="0"/>
              <a:t>Printing and Scanning Facilities</a:t>
            </a:r>
          </a:p>
          <a:p>
            <a:pPr marL="514350" indent="-514350">
              <a:buFont typeface="+mj-lt"/>
              <a:buAutoNum type="arabicPeriod" startAt="4"/>
            </a:pPr>
            <a:r>
              <a:rPr lang="en-US" sz="2400" b="1" dirty="0"/>
              <a:t>Government </a:t>
            </a:r>
            <a:r>
              <a:rPr lang="en-US" sz="2400" b="1" dirty="0" smtClean="0"/>
              <a:t>Documents </a:t>
            </a:r>
            <a:r>
              <a:rPr lang="en-US" sz="2400" b="1" dirty="0"/>
              <a:t>Section</a:t>
            </a:r>
          </a:p>
          <a:p>
            <a:pPr lvl="1" algn="just"/>
            <a:r>
              <a:rPr lang="en-US" sz="2300" dirty="0" smtClean="0"/>
              <a:t>Acts &amp; Ordinances, Census Reports, Planning Reports &amp; Budgets, Policies, Service Rules, Statistical Reports, Survey Reports, etc.</a:t>
            </a:r>
          </a:p>
          <a:p>
            <a:pPr marL="514350" indent="-514350">
              <a:buFont typeface="+mj-lt"/>
              <a:buAutoNum type="arabicPeriod" startAt="4"/>
            </a:pPr>
            <a:r>
              <a:rPr lang="en-US" sz="2400" b="1" dirty="0"/>
              <a:t>Periodical Section</a:t>
            </a:r>
          </a:p>
          <a:p>
            <a:pPr lvl="1"/>
            <a:r>
              <a:rPr lang="en-US" sz="2300" dirty="0" smtClean="0"/>
              <a:t>Magazines, Newsletters, Research Journals/ Articles</a:t>
            </a:r>
          </a:p>
          <a:p>
            <a:pPr lvl="1" algn="just"/>
            <a:r>
              <a:rPr lang="en-US" sz="2300" dirty="0" smtClean="0"/>
              <a:t>Newspapers </a:t>
            </a:r>
            <a:r>
              <a:rPr lang="en-US" sz="1800" dirty="0" smtClean="0"/>
              <a:t>(08 daily newspapers in three languages English, Urdu &amp; Sindhi)</a:t>
            </a:r>
          </a:p>
          <a:p>
            <a:pPr marL="514350" indent="-514350">
              <a:buFont typeface="+mj-lt"/>
              <a:buAutoNum type="arabicPeriod" startAt="4"/>
            </a:pPr>
            <a:r>
              <a:rPr lang="en-US" sz="2400" b="1" dirty="0"/>
              <a:t>Non Book Material Section</a:t>
            </a:r>
          </a:p>
          <a:p>
            <a:pPr lvl="1"/>
            <a:r>
              <a:rPr lang="en-US" sz="2300" dirty="0" smtClean="0"/>
              <a:t>CDs/DVD’s writing facility available, Electronic materials accompanying with library books, Application Software on CDs</a:t>
            </a:r>
          </a:p>
          <a:p>
            <a:pPr lvl="1"/>
            <a:endParaRPr lang="en-US" sz="2400" dirty="0" smtClean="0"/>
          </a:p>
          <a:p>
            <a:pPr lvl="1"/>
            <a:endParaRPr lang="en-US" sz="2400" dirty="0" smtClean="0"/>
          </a:p>
          <a:p>
            <a:pPr lvl="1"/>
            <a:endParaRPr lang="en-US" sz="2400" dirty="0"/>
          </a:p>
        </p:txBody>
      </p:sp>
      <p:sp>
        <p:nvSpPr>
          <p:cNvPr id="4" name="Footer Placeholder 3"/>
          <p:cNvSpPr>
            <a:spLocks noGrp="1"/>
          </p:cNvSpPr>
          <p:nvPr>
            <p:ph type="ftr" sz="quarter" idx="11"/>
          </p:nvPr>
        </p:nvSpPr>
        <p:spPr/>
        <p:txBody>
          <a:bodyPr/>
          <a:lstStyle/>
          <a:p>
            <a:r>
              <a:rPr lang="en-US" smtClean="0"/>
              <a:t>https://library.neduet.edu.pk</a:t>
            </a:r>
            <a:endParaRPr lang="en-US"/>
          </a:p>
        </p:txBody>
      </p:sp>
    </p:spTree>
    <p:extLst>
      <p:ext uri="{BB962C8B-B14F-4D97-AF65-F5344CB8AC3E}">
        <p14:creationId xmlns:p14="http://schemas.microsoft.com/office/powerpoint/2010/main" val="3662793406"/>
      </p:ext>
    </p:extLst>
  </p:cSld>
  <p:clrMapOvr>
    <a:masterClrMapping/>
  </p:clrMapOvr>
  <mc:AlternateContent xmlns:mc="http://schemas.openxmlformats.org/markup-compatibility/2006" xmlns:p14="http://schemas.microsoft.com/office/powerpoint/2010/main">
    <mc:Choice Requires="p14">
      <p:transition spd="slow" p14:dur="1200" advClick="0" advTm="35000">
        <p:dissolve/>
      </p:transition>
    </mc:Choice>
    <mc:Fallback xmlns="">
      <p:transition spd="slow" advClick="0" advTm="35000">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3000"/>
                            </p:stCondLst>
                            <p:childTnLst>
                              <p:par>
                                <p:cTn id="17" presetID="42"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3000"/>
                                        <p:tgtEl>
                                          <p:spTgt spid="3">
                                            <p:txEl>
                                              <p:pRg st="1" end="1"/>
                                            </p:txEl>
                                          </p:spTgt>
                                        </p:tgtEl>
                                      </p:cBhvr>
                                    </p:animEffect>
                                    <p:anim calcmode="lin" valueType="num">
                                      <p:cBhvr>
                                        <p:cTn id="20"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3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3000"/>
                                        <p:tgtEl>
                                          <p:spTgt spid="3">
                                            <p:txEl>
                                              <p:pRg st="2" end="2"/>
                                            </p:txEl>
                                          </p:spTgt>
                                        </p:tgtEl>
                                      </p:cBhvr>
                                    </p:animEffect>
                                    <p:anim calcmode="lin" valueType="num">
                                      <p:cBhvr>
                                        <p:cTn id="25"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3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3000"/>
                                        <p:tgtEl>
                                          <p:spTgt spid="3">
                                            <p:txEl>
                                              <p:pRg st="3" end="3"/>
                                            </p:txEl>
                                          </p:spTgt>
                                        </p:tgtEl>
                                      </p:cBhvr>
                                    </p:animEffect>
                                    <p:anim calcmode="lin" valueType="num">
                                      <p:cBhvr>
                                        <p:cTn id="30" dur="3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3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6000"/>
                            </p:stCondLst>
                            <p:childTnLst>
                              <p:par>
                                <p:cTn id="33" presetID="42" presetClass="entr" presetSubtype="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2000"/>
                                        <p:tgtEl>
                                          <p:spTgt spid="3">
                                            <p:txEl>
                                              <p:pRg st="4" end="4"/>
                                            </p:txEl>
                                          </p:spTgt>
                                        </p:tgtEl>
                                      </p:cBhvr>
                                    </p:animEffect>
                                    <p:anim calcmode="lin" valueType="num">
                                      <p:cBhvr>
                                        <p:cTn id="36"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8000"/>
                            </p:stCondLst>
                            <p:childTnLst>
                              <p:par>
                                <p:cTn id="39" presetID="42" presetClass="entr" presetSubtype="0" fill="hold" grpId="0" nodeType="afterEffect">
                                  <p:stCondLst>
                                    <p:cond delay="0"/>
                                  </p:stCondLst>
                                  <p:childTnLst>
                                    <p:set>
                                      <p:cBhvr>
                                        <p:cTn id="40" dur="1" fill="hold">
                                          <p:stCondLst>
                                            <p:cond delay="0"/>
                                          </p:stCondLst>
                                        </p:cTn>
                                        <p:tgtEl>
                                          <p:spTgt spid="3">
                                            <p:txEl>
                                              <p:pRg st="5" end="5"/>
                                            </p:txEl>
                                          </p:spTgt>
                                        </p:tgtEl>
                                        <p:attrNameLst>
                                          <p:attrName>style.visibility</p:attrName>
                                        </p:attrNameLst>
                                      </p:cBhvr>
                                      <p:to>
                                        <p:strVal val="visible"/>
                                      </p:to>
                                    </p:set>
                                    <p:animEffect transition="in" filter="fade">
                                      <p:cBhvr>
                                        <p:cTn id="41" dur="3000"/>
                                        <p:tgtEl>
                                          <p:spTgt spid="3">
                                            <p:txEl>
                                              <p:pRg st="5" end="5"/>
                                            </p:txEl>
                                          </p:spTgt>
                                        </p:tgtEl>
                                      </p:cBhvr>
                                    </p:animEffect>
                                    <p:anim calcmode="lin" valueType="num">
                                      <p:cBhvr>
                                        <p:cTn id="42"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3" dur="3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11000"/>
                            </p:stCondLst>
                            <p:childTnLst>
                              <p:par>
                                <p:cTn id="45" presetID="42" presetClass="entr" presetSubtype="0" fill="hold" grpId="0" nodeType="after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Effect transition="in" filter="fade">
                                      <p:cBhvr>
                                        <p:cTn id="47" dur="2000"/>
                                        <p:tgtEl>
                                          <p:spTgt spid="3">
                                            <p:txEl>
                                              <p:pRg st="6" end="6"/>
                                            </p:txEl>
                                          </p:spTgt>
                                        </p:tgtEl>
                                      </p:cBhvr>
                                    </p:animEffect>
                                    <p:anim calcmode="lin" valueType="num">
                                      <p:cBhvr>
                                        <p:cTn id="48"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9" dur="2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50" fill="hold">
                            <p:stCondLst>
                              <p:cond delay="13000"/>
                            </p:stCondLst>
                            <p:childTnLst>
                              <p:par>
                                <p:cTn id="51" presetID="42" presetClass="entr" presetSubtype="0" fill="hold" grpId="0" nodeType="afterEffect">
                                  <p:stCondLst>
                                    <p:cond delay="0"/>
                                  </p:stCondLst>
                                  <p:childTnLst>
                                    <p:set>
                                      <p:cBhvr>
                                        <p:cTn id="52" dur="1" fill="hold">
                                          <p:stCondLst>
                                            <p:cond delay="0"/>
                                          </p:stCondLst>
                                        </p:cTn>
                                        <p:tgtEl>
                                          <p:spTgt spid="3">
                                            <p:txEl>
                                              <p:pRg st="7" end="7"/>
                                            </p:txEl>
                                          </p:spTgt>
                                        </p:tgtEl>
                                        <p:attrNameLst>
                                          <p:attrName>style.visibility</p:attrName>
                                        </p:attrNameLst>
                                      </p:cBhvr>
                                      <p:to>
                                        <p:strVal val="visible"/>
                                      </p:to>
                                    </p:set>
                                    <p:animEffect transition="in" filter="fade">
                                      <p:cBhvr>
                                        <p:cTn id="53" dur="3000"/>
                                        <p:tgtEl>
                                          <p:spTgt spid="3">
                                            <p:txEl>
                                              <p:pRg st="7" end="7"/>
                                            </p:txEl>
                                          </p:spTgt>
                                        </p:tgtEl>
                                      </p:cBhvr>
                                    </p:animEffect>
                                    <p:anim calcmode="lin" valueType="num">
                                      <p:cBhvr>
                                        <p:cTn id="54" dur="3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55" dur="3000" fill="hold"/>
                                        <p:tgtEl>
                                          <p:spTgt spid="3">
                                            <p:txEl>
                                              <p:pRg st="7" end="7"/>
                                            </p:txEl>
                                          </p:spTgt>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3">
                                            <p:txEl>
                                              <p:pRg st="8" end="8"/>
                                            </p:txEl>
                                          </p:spTgt>
                                        </p:tgtEl>
                                        <p:attrNameLst>
                                          <p:attrName>style.visibility</p:attrName>
                                        </p:attrNameLst>
                                      </p:cBhvr>
                                      <p:to>
                                        <p:strVal val="visible"/>
                                      </p:to>
                                    </p:set>
                                    <p:animEffect transition="in" filter="fade">
                                      <p:cBhvr>
                                        <p:cTn id="58" dur="3000"/>
                                        <p:tgtEl>
                                          <p:spTgt spid="3">
                                            <p:txEl>
                                              <p:pRg st="8" end="8"/>
                                            </p:txEl>
                                          </p:spTgt>
                                        </p:tgtEl>
                                      </p:cBhvr>
                                    </p:animEffect>
                                    <p:anim calcmode="lin" valueType="num">
                                      <p:cBhvr>
                                        <p:cTn id="59" dur="3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60" dur="3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61" fill="hold">
                            <p:stCondLst>
                              <p:cond delay="16000"/>
                            </p:stCondLst>
                            <p:childTnLst>
                              <p:par>
                                <p:cTn id="62" presetID="42" presetClass="entr" presetSubtype="0" fill="hold" grpId="0" nodeType="afterEffect">
                                  <p:stCondLst>
                                    <p:cond delay="0"/>
                                  </p:stCondLst>
                                  <p:childTnLst>
                                    <p:set>
                                      <p:cBhvr>
                                        <p:cTn id="63" dur="1" fill="hold">
                                          <p:stCondLst>
                                            <p:cond delay="0"/>
                                          </p:stCondLst>
                                        </p:cTn>
                                        <p:tgtEl>
                                          <p:spTgt spid="3">
                                            <p:txEl>
                                              <p:pRg st="9" end="9"/>
                                            </p:txEl>
                                          </p:spTgt>
                                        </p:tgtEl>
                                        <p:attrNameLst>
                                          <p:attrName>style.visibility</p:attrName>
                                        </p:attrNameLst>
                                      </p:cBhvr>
                                      <p:to>
                                        <p:strVal val="visible"/>
                                      </p:to>
                                    </p:set>
                                    <p:animEffect transition="in" filter="fade">
                                      <p:cBhvr>
                                        <p:cTn id="64" dur="2000"/>
                                        <p:tgtEl>
                                          <p:spTgt spid="3">
                                            <p:txEl>
                                              <p:pRg st="9" end="9"/>
                                            </p:txEl>
                                          </p:spTgt>
                                        </p:tgtEl>
                                      </p:cBhvr>
                                    </p:animEffect>
                                    <p:anim calcmode="lin" valueType="num">
                                      <p:cBhvr>
                                        <p:cTn id="65" dur="2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66" dur="2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67" fill="hold">
                            <p:stCondLst>
                              <p:cond delay="18000"/>
                            </p:stCondLst>
                            <p:childTnLst>
                              <p:par>
                                <p:cTn id="68" presetID="42" presetClass="entr" presetSubtype="0" fill="hold" grpId="0" nodeType="afterEffect">
                                  <p:stCondLst>
                                    <p:cond delay="0"/>
                                  </p:stCondLst>
                                  <p:childTnLst>
                                    <p:set>
                                      <p:cBhvr>
                                        <p:cTn id="69" dur="1" fill="hold">
                                          <p:stCondLst>
                                            <p:cond delay="0"/>
                                          </p:stCondLst>
                                        </p:cTn>
                                        <p:tgtEl>
                                          <p:spTgt spid="3">
                                            <p:txEl>
                                              <p:pRg st="10" end="10"/>
                                            </p:txEl>
                                          </p:spTgt>
                                        </p:tgtEl>
                                        <p:attrNameLst>
                                          <p:attrName>style.visibility</p:attrName>
                                        </p:attrNameLst>
                                      </p:cBhvr>
                                      <p:to>
                                        <p:strVal val="visible"/>
                                      </p:to>
                                    </p:set>
                                    <p:animEffect transition="in" filter="fade">
                                      <p:cBhvr>
                                        <p:cTn id="70" dur="3000"/>
                                        <p:tgtEl>
                                          <p:spTgt spid="3">
                                            <p:txEl>
                                              <p:pRg st="10" end="10"/>
                                            </p:txEl>
                                          </p:spTgt>
                                        </p:tgtEl>
                                      </p:cBhvr>
                                    </p:animEffect>
                                    <p:anim calcmode="lin" valueType="num">
                                      <p:cBhvr>
                                        <p:cTn id="71" dur="3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72" dur="3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1900" y="173262"/>
            <a:ext cx="7737053" cy="763525"/>
          </a:xfrm>
        </p:spPr>
        <p:txBody>
          <a:bodyPr>
            <a:normAutofit fontScale="90000"/>
          </a:bodyPr>
          <a:lstStyle/>
          <a:p>
            <a:r>
              <a:rPr lang="en-US" dirty="0" smtClean="0"/>
              <a:t>Library Online Resources</a:t>
            </a:r>
            <a:endParaRPr lang="en-US" dirty="0"/>
          </a:p>
        </p:txBody>
      </p:sp>
      <p:sp>
        <p:nvSpPr>
          <p:cNvPr id="3" name="Content Placeholder 2"/>
          <p:cNvSpPr>
            <a:spLocks noGrp="1"/>
          </p:cNvSpPr>
          <p:nvPr>
            <p:ph idx="1"/>
          </p:nvPr>
        </p:nvSpPr>
        <p:spPr>
          <a:xfrm>
            <a:off x="2886035" y="1068143"/>
            <a:ext cx="9150100" cy="4681415"/>
          </a:xfrm>
        </p:spPr>
        <p:txBody>
          <a:bodyPr>
            <a:noAutofit/>
          </a:bodyPr>
          <a:lstStyle/>
          <a:p>
            <a:r>
              <a:rPr lang="en-US" sz="2400" b="1" dirty="0" smtClean="0"/>
              <a:t>Website</a:t>
            </a:r>
            <a:r>
              <a:rPr lang="en-US" sz="2400" dirty="0" smtClean="0"/>
              <a:t>: </a:t>
            </a:r>
            <a:r>
              <a:rPr lang="en-US" sz="2400" dirty="0" smtClean="0">
                <a:hlinkClick r:id="rId2"/>
              </a:rPr>
              <a:t>https://library.neduet.edu.pk/</a:t>
            </a:r>
            <a:r>
              <a:rPr lang="en-US" sz="2400" dirty="0" smtClean="0"/>
              <a:t> </a:t>
            </a:r>
            <a:r>
              <a:rPr lang="en-US" sz="2400" dirty="0" smtClean="0"/>
              <a:t> [ for detail information ]</a:t>
            </a:r>
            <a:endParaRPr lang="en-US" sz="2400" dirty="0" smtClean="0"/>
          </a:p>
          <a:p>
            <a:endParaRPr lang="en-US" sz="1400" dirty="0" smtClean="0"/>
          </a:p>
          <a:p>
            <a:r>
              <a:rPr lang="en-US" sz="2400" b="1" dirty="0" smtClean="0"/>
              <a:t>Search Library Resources</a:t>
            </a:r>
          </a:p>
          <a:p>
            <a:pPr lvl="1"/>
            <a:r>
              <a:rPr lang="en-US" sz="2400" dirty="0" smtClean="0"/>
              <a:t>Online search for available books, journals, and other material</a:t>
            </a:r>
          </a:p>
          <a:p>
            <a:pPr lvl="1"/>
            <a:endParaRPr lang="en-US" sz="1400" dirty="0" smtClean="0"/>
          </a:p>
          <a:p>
            <a:r>
              <a:rPr lang="en-US" sz="2400" b="1" dirty="0" smtClean="0"/>
              <a:t>Digital Resources (E-resources)</a:t>
            </a:r>
          </a:p>
          <a:p>
            <a:pPr lvl="1" algn="just"/>
            <a:r>
              <a:rPr lang="en-US" sz="2400" dirty="0" smtClean="0"/>
              <a:t>E-books, Dissertations &amp; Thesis, Journals, Standards, Databases</a:t>
            </a:r>
          </a:p>
          <a:p>
            <a:pPr lvl="1" algn="just"/>
            <a:r>
              <a:rPr lang="en-US" sz="2400" dirty="0" smtClean="0"/>
              <a:t>Complete guide for Library Digital Resources available on library website</a:t>
            </a:r>
          </a:p>
          <a:p>
            <a:pPr lvl="1"/>
            <a:endParaRPr lang="en-US" sz="1400" dirty="0" smtClean="0"/>
          </a:p>
          <a:p>
            <a:r>
              <a:rPr lang="en-US" sz="2400" b="1" dirty="0" smtClean="0"/>
              <a:t> University Library Portal </a:t>
            </a:r>
          </a:p>
          <a:p>
            <a:pPr lvl="1"/>
            <a:r>
              <a:rPr lang="en-US" sz="2400" dirty="0" smtClean="0"/>
              <a:t>Search library resources through portal</a:t>
            </a:r>
          </a:p>
          <a:p>
            <a:pPr lvl="1" algn="just"/>
            <a:r>
              <a:rPr lang="en-US" sz="2400" dirty="0" smtClean="0"/>
              <a:t>View details of borrowed books with due dates and online renewal options</a:t>
            </a:r>
          </a:p>
          <a:p>
            <a:pPr lvl="1"/>
            <a:endParaRPr lang="en-US" sz="2400" dirty="0"/>
          </a:p>
        </p:txBody>
      </p:sp>
      <p:sp>
        <p:nvSpPr>
          <p:cNvPr id="4" name="Footer Placeholder 3"/>
          <p:cNvSpPr>
            <a:spLocks noGrp="1"/>
          </p:cNvSpPr>
          <p:nvPr>
            <p:ph type="ftr" sz="quarter" idx="11"/>
          </p:nvPr>
        </p:nvSpPr>
        <p:spPr/>
        <p:txBody>
          <a:bodyPr/>
          <a:lstStyle/>
          <a:p>
            <a:r>
              <a:rPr lang="en-US" smtClean="0"/>
              <a:t>https://library.neduet.edu.pk</a:t>
            </a:r>
            <a:endParaRPr lang="en-US"/>
          </a:p>
        </p:txBody>
      </p:sp>
    </p:spTree>
    <p:extLst>
      <p:ext uri="{BB962C8B-B14F-4D97-AF65-F5344CB8AC3E}">
        <p14:creationId xmlns:p14="http://schemas.microsoft.com/office/powerpoint/2010/main" val="4124467955"/>
      </p:ext>
    </p:extLst>
  </p:cSld>
  <p:clrMapOvr>
    <a:masterClrMapping/>
  </p:clrMapOvr>
  <mc:AlternateContent xmlns:mc="http://schemas.openxmlformats.org/markup-compatibility/2006" xmlns:p14="http://schemas.microsoft.com/office/powerpoint/2010/main">
    <mc:Choice Requires="p14">
      <p:transition spd="slow" p14:dur="1200" advClick="0" advTm="30000">
        <p:dissolve/>
      </p:transition>
    </mc:Choice>
    <mc:Fallback xmlns="">
      <p:transition spd="slow" advClick="0" advTm="30000">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3000"/>
                            </p:stCondLst>
                            <p:childTnLst>
                              <p:par>
                                <p:cTn id="17" presetID="42"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Effect transition="in" filter="fade">
                                      <p:cBhvr>
                                        <p:cTn id="19" dur="2000"/>
                                        <p:tgtEl>
                                          <p:spTgt spid="3">
                                            <p:txEl>
                                              <p:pRg st="2" end="2"/>
                                            </p:txEl>
                                          </p:spTgt>
                                        </p:tgtEl>
                                      </p:cBhvr>
                                    </p:animEffect>
                                    <p:anim calcmode="lin" valueType="num">
                                      <p:cBhvr>
                                        <p:cTn id="20"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2" fill="hold">
                            <p:stCondLst>
                              <p:cond delay="5000"/>
                            </p:stCondLst>
                            <p:childTnLst>
                              <p:par>
                                <p:cTn id="23" presetID="42"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2000"/>
                                        <p:tgtEl>
                                          <p:spTgt spid="3">
                                            <p:txEl>
                                              <p:pRg st="3" end="3"/>
                                            </p:txEl>
                                          </p:spTgt>
                                        </p:tgtEl>
                                      </p:cBhvr>
                                    </p:animEffect>
                                    <p:anim calcmode="lin" valueType="num">
                                      <p:cBhvr>
                                        <p:cTn id="26"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7"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28" fill="hold">
                            <p:stCondLst>
                              <p:cond delay="7000"/>
                            </p:stCondLst>
                            <p:childTnLst>
                              <p:par>
                                <p:cTn id="29" presetID="42"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Effect transition="in" filter="fade">
                                      <p:cBhvr>
                                        <p:cTn id="31" dur="2000"/>
                                        <p:tgtEl>
                                          <p:spTgt spid="3">
                                            <p:txEl>
                                              <p:pRg st="5" end="5"/>
                                            </p:txEl>
                                          </p:spTgt>
                                        </p:tgtEl>
                                      </p:cBhvr>
                                    </p:animEffect>
                                    <p:anim calcmode="lin" valueType="num">
                                      <p:cBhvr>
                                        <p:cTn id="32" dur="2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3" dur="2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par>
                          <p:cTn id="34" fill="hold">
                            <p:stCondLst>
                              <p:cond delay="9000"/>
                            </p:stCondLst>
                            <p:childTnLst>
                              <p:par>
                                <p:cTn id="35" presetID="42" presetClass="entr" presetSubtype="0" fill="hold" grpId="0" nodeType="after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2000"/>
                                        <p:tgtEl>
                                          <p:spTgt spid="3">
                                            <p:txEl>
                                              <p:pRg st="6" end="6"/>
                                            </p:txEl>
                                          </p:spTgt>
                                        </p:tgtEl>
                                      </p:cBhvr>
                                    </p:animEffect>
                                    <p:anim calcmode="lin" valueType="num">
                                      <p:cBhvr>
                                        <p:cTn id="38"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9" dur="2000" fill="hold"/>
                                        <p:tgtEl>
                                          <p:spTgt spid="3">
                                            <p:txEl>
                                              <p:pRg st="6" end="6"/>
                                            </p:txEl>
                                          </p:spTgt>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2000"/>
                                        <p:tgtEl>
                                          <p:spTgt spid="3">
                                            <p:txEl>
                                              <p:pRg st="7" end="7"/>
                                            </p:txEl>
                                          </p:spTgt>
                                        </p:tgtEl>
                                      </p:cBhvr>
                                    </p:animEffect>
                                    <p:anim calcmode="lin" valueType="num">
                                      <p:cBhvr>
                                        <p:cTn id="43" dur="2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4" dur="2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par>
                          <p:cTn id="45" fill="hold">
                            <p:stCondLst>
                              <p:cond delay="11000"/>
                            </p:stCondLst>
                            <p:childTnLst>
                              <p:par>
                                <p:cTn id="46" presetID="42" presetClass="entr" presetSubtype="0" fill="hold" grpId="0" nodeType="after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Effect transition="in" filter="fade">
                                      <p:cBhvr>
                                        <p:cTn id="48" dur="2000"/>
                                        <p:tgtEl>
                                          <p:spTgt spid="3">
                                            <p:txEl>
                                              <p:pRg st="9" end="9"/>
                                            </p:txEl>
                                          </p:spTgt>
                                        </p:tgtEl>
                                      </p:cBhvr>
                                    </p:animEffect>
                                    <p:anim calcmode="lin" valueType="num">
                                      <p:cBhvr>
                                        <p:cTn id="49" dur="2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0" dur="2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par>
                          <p:cTn id="51" fill="hold">
                            <p:stCondLst>
                              <p:cond delay="13000"/>
                            </p:stCondLst>
                            <p:childTnLst>
                              <p:par>
                                <p:cTn id="52" presetID="42" presetClass="entr" presetSubtype="0" fill="hold" grpId="0" nodeType="afterEffect">
                                  <p:stCondLst>
                                    <p:cond delay="0"/>
                                  </p:stCondLst>
                                  <p:childTnLst>
                                    <p:set>
                                      <p:cBhvr>
                                        <p:cTn id="53" dur="1" fill="hold">
                                          <p:stCondLst>
                                            <p:cond delay="0"/>
                                          </p:stCondLst>
                                        </p:cTn>
                                        <p:tgtEl>
                                          <p:spTgt spid="3">
                                            <p:txEl>
                                              <p:pRg st="10" end="10"/>
                                            </p:txEl>
                                          </p:spTgt>
                                        </p:tgtEl>
                                        <p:attrNameLst>
                                          <p:attrName>style.visibility</p:attrName>
                                        </p:attrNameLst>
                                      </p:cBhvr>
                                      <p:to>
                                        <p:strVal val="visible"/>
                                      </p:to>
                                    </p:set>
                                    <p:animEffect transition="in" filter="fade">
                                      <p:cBhvr>
                                        <p:cTn id="54" dur="2000"/>
                                        <p:tgtEl>
                                          <p:spTgt spid="3">
                                            <p:txEl>
                                              <p:pRg st="10" end="10"/>
                                            </p:txEl>
                                          </p:spTgt>
                                        </p:tgtEl>
                                      </p:cBhvr>
                                    </p:animEffect>
                                    <p:anim calcmode="lin" valueType="num">
                                      <p:cBhvr>
                                        <p:cTn id="55" dur="2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6" dur="2000" fill="hold"/>
                                        <p:tgtEl>
                                          <p:spTgt spid="3">
                                            <p:txEl>
                                              <p:pRg st="10" end="10"/>
                                            </p:txEl>
                                          </p:spTgt>
                                        </p:tgtEl>
                                        <p:attrNameLst>
                                          <p:attrName>ppt_y</p:attrName>
                                        </p:attrNameLst>
                                      </p:cBhvr>
                                      <p:tavLst>
                                        <p:tav tm="0">
                                          <p:val>
                                            <p:strVal val="#ppt_y+.1"/>
                                          </p:val>
                                        </p:tav>
                                        <p:tav tm="100000">
                                          <p:val>
                                            <p:strVal val="#ppt_y"/>
                                          </p:val>
                                        </p:tav>
                                      </p:tavLst>
                                    </p:anim>
                                  </p:childTnLst>
                                </p:cTn>
                              </p:par>
                              <p:par>
                                <p:cTn id="57" presetID="42" presetClass="entr" presetSubtype="0" fill="hold" grpId="0" nodeType="withEffect">
                                  <p:stCondLst>
                                    <p:cond delay="0"/>
                                  </p:stCondLst>
                                  <p:childTnLst>
                                    <p:set>
                                      <p:cBhvr>
                                        <p:cTn id="58" dur="1" fill="hold">
                                          <p:stCondLst>
                                            <p:cond delay="0"/>
                                          </p:stCondLst>
                                        </p:cTn>
                                        <p:tgtEl>
                                          <p:spTgt spid="3">
                                            <p:txEl>
                                              <p:pRg st="11" end="11"/>
                                            </p:txEl>
                                          </p:spTgt>
                                        </p:tgtEl>
                                        <p:attrNameLst>
                                          <p:attrName>style.visibility</p:attrName>
                                        </p:attrNameLst>
                                      </p:cBhvr>
                                      <p:to>
                                        <p:strVal val="visible"/>
                                      </p:to>
                                    </p:set>
                                    <p:animEffect transition="in" filter="fade">
                                      <p:cBhvr>
                                        <p:cTn id="59" dur="2000"/>
                                        <p:tgtEl>
                                          <p:spTgt spid="3">
                                            <p:txEl>
                                              <p:pRg st="11" end="11"/>
                                            </p:txEl>
                                          </p:spTgt>
                                        </p:tgtEl>
                                      </p:cBhvr>
                                    </p:animEffect>
                                    <p:anim calcmode="lin" valueType="num">
                                      <p:cBhvr>
                                        <p:cTn id="60" dur="2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1" dur="2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1900" y="87037"/>
            <a:ext cx="7737053" cy="763525"/>
          </a:xfrm>
        </p:spPr>
        <p:txBody>
          <a:bodyPr>
            <a:normAutofit fontScale="90000"/>
          </a:bodyPr>
          <a:lstStyle/>
          <a:p>
            <a:r>
              <a:rPr lang="en-US" dirty="0" smtClean="0"/>
              <a:t>Library Policies</a:t>
            </a:r>
            <a:endParaRPr lang="en-US" dirty="0"/>
          </a:p>
        </p:txBody>
      </p:sp>
      <p:sp>
        <p:nvSpPr>
          <p:cNvPr id="3" name="Content Placeholder 2"/>
          <p:cNvSpPr>
            <a:spLocks noGrp="1"/>
          </p:cNvSpPr>
          <p:nvPr>
            <p:ph idx="1"/>
          </p:nvPr>
        </p:nvSpPr>
        <p:spPr>
          <a:xfrm>
            <a:off x="2823690" y="1058382"/>
            <a:ext cx="9254009" cy="4681415"/>
          </a:xfrm>
        </p:spPr>
        <p:txBody>
          <a:bodyPr>
            <a:noAutofit/>
          </a:bodyPr>
          <a:lstStyle/>
          <a:p>
            <a:pPr algn="just"/>
            <a:r>
              <a:rPr lang="en-US" sz="2400" b="1" dirty="0" smtClean="0"/>
              <a:t>Student’s are required to get library membership card </a:t>
            </a:r>
          </a:p>
          <a:p>
            <a:pPr lvl="1" algn="just"/>
            <a:r>
              <a:rPr lang="en-US" sz="2400" dirty="0" smtClean="0"/>
              <a:t>Two Passport Size Photograph, Xerox of University ID Card</a:t>
            </a:r>
          </a:p>
          <a:p>
            <a:pPr lvl="1" algn="just"/>
            <a:r>
              <a:rPr lang="en-US" sz="2400" dirty="0" smtClean="0"/>
              <a:t>If card is lost, a duplicate card is issued (at fine of Rs.50.00)</a:t>
            </a:r>
          </a:p>
          <a:p>
            <a:pPr lvl="1" algn="just"/>
            <a:endParaRPr lang="en-US" sz="1400" dirty="0" smtClean="0"/>
          </a:p>
          <a:p>
            <a:pPr algn="just"/>
            <a:r>
              <a:rPr lang="en-US" sz="2400" b="1" dirty="0" smtClean="0"/>
              <a:t>Overdue Charges</a:t>
            </a:r>
          </a:p>
          <a:p>
            <a:pPr lvl="1" algn="just"/>
            <a:r>
              <a:rPr lang="en-US" sz="2200" dirty="0" smtClean="0"/>
              <a:t>The book must be returned on or before due date otherwise fine will be charged @ </a:t>
            </a:r>
            <a:r>
              <a:rPr lang="en-US" sz="2200" dirty="0" err="1" smtClean="0"/>
              <a:t>Rs</a:t>
            </a:r>
            <a:r>
              <a:rPr lang="en-US" sz="2200" dirty="0" smtClean="0"/>
              <a:t> 10.00 Per book per day</a:t>
            </a:r>
          </a:p>
          <a:p>
            <a:pPr lvl="1" algn="just"/>
            <a:r>
              <a:rPr lang="en-US" sz="2200" dirty="0" smtClean="0"/>
              <a:t>If books are not returned by due date, registration in next semester may be suspended</a:t>
            </a:r>
          </a:p>
          <a:p>
            <a:pPr lvl="1" algn="just"/>
            <a:endParaRPr lang="en-US" sz="1400" dirty="0" smtClean="0"/>
          </a:p>
          <a:p>
            <a:pPr algn="just"/>
            <a:r>
              <a:rPr lang="en-US" sz="2400" b="1" dirty="0" smtClean="0"/>
              <a:t>Price Recovery/Replacement of Book</a:t>
            </a:r>
          </a:p>
          <a:p>
            <a:pPr lvl="1" algn="just"/>
            <a:r>
              <a:rPr lang="en-US" sz="2200" dirty="0" smtClean="0"/>
              <a:t>As a result of any damage or loss of Library material the borrower shall be liable to replace it with new one, or pay double the prevailing market price or as decided by Library Committee.</a:t>
            </a:r>
          </a:p>
        </p:txBody>
      </p:sp>
      <p:sp>
        <p:nvSpPr>
          <p:cNvPr id="4" name="Footer Placeholder 3"/>
          <p:cNvSpPr>
            <a:spLocks noGrp="1"/>
          </p:cNvSpPr>
          <p:nvPr>
            <p:ph type="ftr" sz="quarter" idx="11"/>
          </p:nvPr>
        </p:nvSpPr>
        <p:spPr/>
        <p:txBody>
          <a:bodyPr/>
          <a:lstStyle/>
          <a:p>
            <a:r>
              <a:rPr lang="en-US" smtClean="0"/>
              <a:t>https://library.neduet.edu.pk</a:t>
            </a:r>
            <a:endParaRPr lang="en-US"/>
          </a:p>
        </p:txBody>
      </p:sp>
    </p:spTree>
    <p:extLst>
      <p:ext uri="{BB962C8B-B14F-4D97-AF65-F5344CB8AC3E}">
        <p14:creationId xmlns:p14="http://schemas.microsoft.com/office/powerpoint/2010/main" val="1822289720"/>
      </p:ext>
    </p:extLst>
  </p:cSld>
  <p:clrMapOvr>
    <a:masterClrMapping/>
  </p:clrMapOvr>
  <mc:AlternateContent xmlns:mc="http://schemas.openxmlformats.org/markup-compatibility/2006" xmlns:p14="http://schemas.microsoft.com/office/powerpoint/2010/main">
    <mc:Choice Requires="p14">
      <p:transition spd="slow" p14:dur="1200" advClick="0" advTm="30000">
        <p:dissolve/>
      </p:transition>
    </mc:Choice>
    <mc:Fallback xmlns="">
      <p:transition spd="slow" advClick="0" advTm="30000">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3000"/>
                            </p:stCondLst>
                            <p:childTnLst>
                              <p:par>
                                <p:cTn id="17" presetID="42"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3000"/>
                                        <p:tgtEl>
                                          <p:spTgt spid="3">
                                            <p:txEl>
                                              <p:pRg st="1" end="1"/>
                                            </p:txEl>
                                          </p:spTgt>
                                        </p:tgtEl>
                                      </p:cBhvr>
                                    </p:animEffect>
                                    <p:anim calcmode="lin" valueType="num">
                                      <p:cBhvr>
                                        <p:cTn id="20" dur="3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3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3000"/>
                                        <p:tgtEl>
                                          <p:spTgt spid="3">
                                            <p:txEl>
                                              <p:pRg st="2" end="2"/>
                                            </p:txEl>
                                          </p:spTgt>
                                        </p:tgtEl>
                                      </p:cBhvr>
                                    </p:animEffect>
                                    <p:anim calcmode="lin" valueType="num">
                                      <p:cBhvr>
                                        <p:cTn id="25" dur="3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3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par>
                          <p:cTn id="27" fill="hold">
                            <p:stCondLst>
                              <p:cond delay="6000"/>
                            </p:stCondLst>
                            <p:childTnLst>
                              <p:par>
                                <p:cTn id="28" presetID="42" presetClass="entr" presetSubtype="0" fill="hold" grpId="0" nodeType="afterEffect">
                                  <p:stCondLst>
                                    <p:cond delay="0"/>
                                  </p:stCondLst>
                                  <p:childTnLst>
                                    <p:set>
                                      <p:cBhvr>
                                        <p:cTn id="29" dur="1" fill="hold">
                                          <p:stCondLst>
                                            <p:cond delay="0"/>
                                          </p:stCondLst>
                                        </p:cTn>
                                        <p:tgtEl>
                                          <p:spTgt spid="3">
                                            <p:txEl>
                                              <p:pRg st="4" end="4"/>
                                            </p:txEl>
                                          </p:spTgt>
                                        </p:tgtEl>
                                        <p:attrNameLst>
                                          <p:attrName>style.visibility</p:attrName>
                                        </p:attrNameLst>
                                      </p:cBhvr>
                                      <p:to>
                                        <p:strVal val="visible"/>
                                      </p:to>
                                    </p:set>
                                    <p:animEffect transition="in" filter="fade">
                                      <p:cBhvr>
                                        <p:cTn id="30" dur="2000"/>
                                        <p:tgtEl>
                                          <p:spTgt spid="3">
                                            <p:txEl>
                                              <p:pRg st="4" end="4"/>
                                            </p:txEl>
                                          </p:spTgt>
                                        </p:tgtEl>
                                      </p:cBhvr>
                                    </p:animEffect>
                                    <p:anim calcmode="lin" valueType="num">
                                      <p:cBhvr>
                                        <p:cTn id="31"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2"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3" fill="hold">
                            <p:stCondLst>
                              <p:cond delay="8000"/>
                            </p:stCondLst>
                            <p:childTnLst>
                              <p:par>
                                <p:cTn id="34" presetID="42" presetClass="entr" presetSubtype="0" fill="hold" grpId="0"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Effect transition="in" filter="fade">
                                      <p:cBhvr>
                                        <p:cTn id="36" dur="3000"/>
                                        <p:tgtEl>
                                          <p:spTgt spid="3">
                                            <p:txEl>
                                              <p:pRg st="5" end="5"/>
                                            </p:txEl>
                                          </p:spTgt>
                                        </p:tgtEl>
                                      </p:cBhvr>
                                    </p:animEffect>
                                    <p:anim calcmode="lin" valueType="num">
                                      <p:cBhvr>
                                        <p:cTn id="37" dur="3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8" dur="3000" fill="hold"/>
                                        <p:tgtEl>
                                          <p:spTgt spid="3">
                                            <p:txEl>
                                              <p:pRg st="5" end="5"/>
                                            </p:txEl>
                                          </p:spTgt>
                                        </p:tgtEl>
                                        <p:attrNameLst>
                                          <p:attrName>ppt_y</p:attrName>
                                        </p:attrNameLst>
                                      </p:cBhvr>
                                      <p:tavLst>
                                        <p:tav tm="0">
                                          <p:val>
                                            <p:strVal val="#ppt_y+.1"/>
                                          </p:val>
                                        </p:tav>
                                        <p:tav tm="100000">
                                          <p:val>
                                            <p:strVal val="#ppt_y"/>
                                          </p:val>
                                        </p:tav>
                                      </p:tavLst>
                                    </p:anim>
                                  </p:childTnLst>
                                </p:cTn>
                              </p:par>
                              <p:par>
                                <p:cTn id="39" presetID="42" presetClass="entr" presetSubtype="0" fill="hold" grpId="0" nodeType="with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3000"/>
                                        <p:tgtEl>
                                          <p:spTgt spid="3">
                                            <p:txEl>
                                              <p:pRg st="6" end="6"/>
                                            </p:txEl>
                                          </p:spTgt>
                                        </p:tgtEl>
                                      </p:cBhvr>
                                    </p:animEffect>
                                    <p:anim calcmode="lin" valueType="num">
                                      <p:cBhvr>
                                        <p:cTn id="42" dur="3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3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4" fill="hold">
                            <p:stCondLst>
                              <p:cond delay="11000"/>
                            </p:stCondLst>
                            <p:childTnLst>
                              <p:par>
                                <p:cTn id="45" presetID="42" presetClass="entr" presetSubtype="0"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anim calcmode="lin" valueType="num">
                                      <p:cBhvr>
                                        <p:cTn id="48"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2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0" fill="hold">
                            <p:stCondLst>
                              <p:cond delay="13000"/>
                            </p:stCondLst>
                            <p:childTnLst>
                              <p:par>
                                <p:cTn id="51" presetID="42" presetClass="entr" presetSubtype="0" fill="hold" grpId="0" nodeType="afterEffect">
                                  <p:stCondLst>
                                    <p:cond delay="0"/>
                                  </p:stCondLst>
                                  <p:childTnLst>
                                    <p:set>
                                      <p:cBhvr>
                                        <p:cTn id="52" dur="1" fill="hold">
                                          <p:stCondLst>
                                            <p:cond delay="0"/>
                                          </p:stCondLst>
                                        </p:cTn>
                                        <p:tgtEl>
                                          <p:spTgt spid="3">
                                            <p:txEl>
                                              <p:pRg st="9" end="9"/>
                                            </p:txEl>
                                          </p:spTgt>
                                        </p:tgtEl>
                                        <p:attrNameLst>
                                          <p:attrName>style.visibility</p:attrName>
                                        </p:attrNameLst>
                                      </p:cBhvr>
                                      <p:to>
                                        <p:strVal val="visible"/>
                                      </p:to>
                                    </p:set>
                                    <p:animEffect transition="in" filter="fade">
                                      <p:cBhvr>
                                        <p:cTn id="53" dur="3000"/>
                                        <p:tgtEl>
                                          <p:spTgt spid="3">
                                            <p:txEl>
                                              <p:pRg st="9" end="9"/>
                                            </p:txEl>
                                          </p:spTgt>
                                        </p:tgtEl>
                                      </p:cBhvr>
                                    </p:animEffect>
                                    <p:anim calcmode="lin" valueType="num">
                                      <p:cBhvr>
                                        <p:cTn id="54" dur="3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5" dur="3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4636" y="0"/>
            <a:ext cx="7737053" cy="763525"/>
          </a:xfrm>
        </p:spPr>
        <p:txBody>
          <a:bodyPr>
            <a:normAutofit fontScale="90000"/>
          </a:bodyPr>
          <a:lstStyle/>
          <a:p>
            <a:r>
              <a:rPr lang="en-US" dirty="0"/>
              <a:t>Library </a:t>
            </a:r>
            <a:r>
              <a:rPr lang="en-US" dirty="0" smtClean="0"/>
              <a:t>Policies (Continued)</a:t>
            </a:r>
            <a:endParaRPr lang="en-US" dirty="0"/>
          </a:p>
        </p:txBody>
      </p:sp>
      <p:sp>
        <p:nvSpPr>
          <p:cNvPr id="3" name="Content Placeholder 2"/>
          <p:cNvSpPr>
            <a:spLocks noGrp="1"/>
          </p:cNvSpPr>
          <p:nvPr>
            <p:ph idx="1"/>
          </p:nvPr>
        </p:nvSpPr>
        <p:spPr>
          <a:xfrm>
            <a:off x="3114636" y="759870"/>
            <a:ext cx="8606309" cy="5177792"/>
          </a:xfrm>
        </p:spPr>
        <p:txBody>
          <a:bodyPr>
            <a:noAutofit/>
          </a:bodyPr>
          <a:lstStyle/>
          <a:p>
            <a:r>
              <a:rPr lang="en-US" sz="2400" b="1" dirty="0" smtClean="0"/>
              <a:t>Library Services Hours</a:t>
            </a:r>
          </a:p>
          <a:p>
            <a:pPr lvl="1"/>
            <a:r>
              <a:rPr lang="en-US" sz="2000" dirty="0"/>
              <a:t>Main </a:t>
            </a:r>
            <a:r>
              <a:rPr lang="en-US" sz="2000" dirty="0" smtClean="0"/>
              <a:t>campus: </a:t>
            </a:r>
            <a:r>
              <a:rPr lang="en-US" sz="2000" dirty="0" smtClean="0"/>
              <a:t>8:30 am to 9:00 </a:t>
            </a:r>
            <a:r>
              <a:rPr lang="en-US" sz="2000" dirty="0" smtClean="0"/>
              <a:t>pm</a:t>
            </a:r>
            <a:endParaRPr lang="en-US" sz="2000" dirty="0" smtClean="0"/>
          </a:p>
          <a:p>
            <a:pPr lvl="1"/>
            <a:r>
              <a:rPr lang="en-US" sz="2000" dirty="0"/>
              <a:t>City campus </a:t>
            </a:r>
            <a:r>
              <a:rPr lang="en-US" sz="2000" dirty="0" smtClean="0"/>
              <a:t> : </a:t>
            </a:r>
            <a:r>
              <a:rPr lang="en-US" sz="2000" dirty="0" smtClean="0"/>
              <a:t>8.30 am to 6:00 </a:t>
            </a:r>
            <a:r>
              <a:rPr lang="en-US" sz="2000" dirty="0" smtClean="0"/>
              <a:t>pm</a:t>
            </a:r>
            <a:endParaRPr lang="en-US" sz="2000" dirty="0" smtClean="0"/>
          </a:p>
          <a:p>
            <a:pPr lvl="1"/>
            <a:r>
              <a:rPr lang="en-US" sz="2000" dirty="0"/>
              <a:t>LEJ campus </a:t>
            </a:r>
            <a:r>
              <a:rPr lang="en-US" sz="2000" dirty="0" smtClean="0"/>
              <a:t>   : </a:t>
            </a:r>
            <a:r>
              <a:rPr lang="en-US" sz="2000" dirty="0" smtClean="0"/>
              <a:t>8:30 am to 4:30 </a:t>
            </a:r>
            <a:r>
              <a:rPr lang="en-US" sz="2000" dirty="0" smtClean="0"/>
              <a:t>pm</a:t>
            </a:r>
            <a:endParaRPr lang="en-US" sz="1400" dirty="0" smtClean="0"/>
          </a:p>
          <a:p>
            <a:r>
              <a:rPr lang="en-US" sz="2400" b="1" dirty="0" smtClean="0"/>
              <a:t>Need to show University ID card upon entrance to library</a:t>
            </a:r>
          </a:p>
          <a:p>
            <a:endParaRPr lang="en-US" sz="1400" b="1" dirty="0" smtClean="0"/>
          </a:p>
          <a:p>
            <a:r>
              <a:rPr lang="en-US" sz="2400" b="1" dirty="0"/>
              <a:t>All library collection </a:t>
            </a:r>
            <a:r>
              <a:rPr lang="en-US" sz="2400" b="1" dirty="0" smtClean="0"/>
              <a:t>is protected </a:t>
            </a:r>
            <a:r>
              <a:rPr lang="en-US" sz="2400" b="1" dirty="0"/>
              <a:t>through security gates</a:t>
            </a:r>
          </a:p>
          <a:p>
            <a:endParaRPr lang="en-US" sz="1400" b="1" dirty="0"/>
          </a:p>
          <a:p>
            <a:r>
              <a:rPr lang="en-US" sz="2400" b="1" dirty="0"/>
              <a:t>For safety, surveillance cameras are installed at bag counter </a:t>
            </a:r>
          </a:p>
          <a:p>
            <a:endParaRPr lang="en-US" sz="1400" b="1" dirty="0"/>
          </a:p>
          <a:p>
            <a:r>
              <a:rPr lang="en-US" sz="2400" b="1" dirty="0"/>
              <a:t>Book Fair: Every year library arranges on-campus </a:t>
            </a:r>
            <a:r>
              <a:rPr lang="en-US" sz="2400" b="1" dirty="0" smtClean="0"/>
              <a:t>Book Fair </a:t>
            </a:r>
            <a:endParaRPr lang="en-US" sz="2400" b="1" dirty="0"/>
          </a:p>
          <a:p>
            <a:pPr lvl="1"/>
            <a:r>
              <a:rPr lang="en-US" sz="2400" dirty="0" smtClean="0"/>
              <a:t>Purchase books or recommend for purchase in library</a:t>
            </a:r>
          </a:p>
          <a:p>
            <a:r>
              <a:rPr lang="en-US" sz="2400" b="1" dirty="0" smtClean="0"/>
              <a:t>University I.D </a:t>
            </a:r>
            <a:r>
              <a:rPr lang="en-US" sz="2400" b="1" dirty="0" smtClean="0"/>
              <a:t>card is mandatory for library </a:t>
            </a:r>
            <a:r>
              <a:rPr lang="en-US" sz="2400" b="1" dirty="0" smtClean="0"/>
              <a:t>No </a:t>
            </a:r>
            <a:r>
              <a:rPr lang="en-US" sz="2400" b="1" dirty="0" smtClean="0"/>
              <a:t>Dues </a:t>
            </a:r>
            <a:r>
              <a:rPr lang="en-US" sz="2400" b="1" dirty="0" smtClean="0"/>
              <a:t>Clearance</a:t>
            </a:r>
            <a:endParaRPr lang="en-US" sz="2400" b="1" dirty="0"/>
          </a:p>
          <a:p>
            <a:endParaRPr lang="en-US" sz="2400" dirty="0" smtClean="0"/>
          </a:p>
          <a:p>
            <a:pPr lvl="1"/>
            <a:endParaRPr lang="en-US" sz="2400" dirty="0" smtClean="0"/>
          </a:p>
          <a:p>
            <a:pPr lvl="1"/>
            <a:endParaRPr lang="en-US" sz="2400" dirty="0" smtClean="0"/>
          </a:p>
          <a:p>
            <a:pPr lvl="1"/>
            <a:endParaRPr lang="en-US" sz="2400" dirty="0"/>
          </a:p>
        </p:txBody>
      </p:sp>
      <p:sp>
        <p:nvSpPr>
          <p:cNvPr id="4" name="Footer Placeholder 3"/>
          <p:cNvSpPr>
            <a:spLocks noGrp="1"/>
          </p:cNvSpPr>
          <p:nvPr>
            <p:ph type="ftr" sz="quarter" idx="11"/>
          </p:nvPr>
        </p:nvSpPr>
        <p:spPr/>
        <p:txBody>
          <a:bodyPr/>
          <a:lstStyle/>
          <a:p>
            <a:r>
              <a:rPr lang="en-US" smtClean="0"/>
              <a:t>https://library.neduet.edu.pk</a:t>
            </a:r>
            <a:endParaRPr lang="en-US"/>
          </a:p>
        </p:txBody>
      </p:sp>
    </p:spTree>
    <p:extLst>
      <p:ext uri="{BB962C8B-B14F-4D97-AF65-F5344CB8AC3E}">
        <p14:creationId xmlns:p14="http://schemas.microsoft.com/office/powerpoint/2010/main" val="3615941725"/>
      </p:ext>
    </p:extLst>
  </p:cSld>
  <p:clrMapOvr>
    <a:masterClrMapping/>
  </p:clrMapOvr>
  <mc:AlternateContent xmlns:mc="http://schemas.openxmlformats.org/markup-compatibility/2006" xmlns:p14="http://schemas.microsoft.com/office/powerpoint/2010/main">
    <mc:Choice Requires="p14">
      <p:transition spd="slow" p14:dur="1200" advClick="0" advTm="25000">
        <p:dissolve/>
      </p:transition>
    </mc:Choice>
    <mc:Fallback xmlns="">
      <p:transition spd="slow" advClick="0" advTm="25000">
        <p:dissolv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anim calcmode="lin" valueType="num">
                                      <p:cBhvr>
                                        <p:cTn id="14" dur="2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5" dur="2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par>
                          <p:cTn id="16" fill="hold">
                            <p:stCondLst>
                              <p:cond delay="3000"/>
                            </p:stCondLst>
                            <p:childTnLst>
                              <p:par>
                                <p:cTn id="17" presetID="42" presetClass="entr" presetSubtype="0" fill="hold" grpId="0" nodeType="after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fade">
                                      <p:cBhvr>
                                        <p:cTn id="19" dur="2000"/>
                                        <p:tgtEl>
                                          <p:spTgt spid="3">
                                            <p:txEl>
                                              <p:pRg st="1" end="1"/>
                                            </p:txEl>
                                          </p:spTgt>
                                        </p:tgtEl>
                                      </p:cBhvr>
                                    </p:animEffect>
                                    <p:anim calcmode="lin" valueType="num">
                                      <p:cBhvr>
                                        <p:cTn id="20" dur="2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1" dur="2000" fill="hold"/>
                                        <p:tgtEl>
                                          <p:spTgt spid="3">
                                            <p:txEl>
                                              <p:pRg st="1" end="1"/>
                                            </p:txEl>
                                          </p:spTgt>
                                        </p:tgtEl>
                                        <p:attrNameLst>
                                          <p:attrName>ppt_y</p:attrName>
                                        </p:attrNameLst>
                                      </p:cBhvr>
                                      <p:tavLst>
                                        <p:tav tm="0">
                                          <p:val>
                                            <p:strVal val="#ppt_y+.1"/>
                                          </p:val>
                                        </p:tav>
                                        <p:tav tm="100000">
                                          <p:val>
                                            <p:strVal val="#ppt_y"/>
                                          </p:val>
                                        </p:tav>
                                      </p:tavLst>
                                    </p:anim>
                                  </p:childTnLst>
                                </p:cTn>
                              </p:par>
                              <p:par>
                                <p:cTn id="22" presetID="42" presetClass="entr" presetSubtype="0" fill="hold" grpId="0" nodeType="with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fade">
                                      <p:cBhvr>
                                        <p:cTn id="24" dur="2000"/>
                                        <p:tgtEl>
                                          <p:spTgt spid="3">
                                            <p:txEl>
                                              <p:pRg st="2" end="2"/>
                                            </p:txEl>
                                          </p:spTgt>
                                        </p:tgtEl>
                                      </p:cBhvr>
                                    </p:animEffect>
                                    <p:anim calcmode="lin" valueType="num">
                                      <p:cBhvr>
                                        <p:cTn id="25" dur="2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6" dur="2000" fill="hold"/>
                                        <p:tgtEl>
                                          <p:spTgt spid="3">
                                            <p:txEl>
                                              <p:pRg st="2" end="2"/>
                                            </p:txEl>
                                          </p:spTgt>
                                        </p:tgtEl>
                                        <p:attrNameLst>
                                          <p:attrName>ppt_y</p:attrName>
                                        </p:attrNameLst>
                                      </p:cBhvr>
                                      <p:tavLst>
                                        <p:tav tm="0">
                                          <p:val>
                                            <p:strVal val="#ppt_y+.1"/>
                                          </p:val>
                                        </p:tav>
                                        <p:tav tm="100000">
                                          <p:val>
                                            <p:strVal val="#ppt_y"/>
                                          </p:val>
                                        </p:tav>
                                      </p:tavLst>
                                    </p:anim>
                                  </p:childTnLst>
                                </p:cTn>
                              </p:par>
                              <p:par>
                                <p:cTn id="27" presetID="42" presetClass="entr" presetSubtype="0" fill="hold" grpId="0" nodeType="with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2000"/>
                                        <p:tgtEl>
                                          <p:spTgt spid="3">
                                            <p:txEl>
                                              <p:pRg st="3" end="3"/>
                                            </p:txEl>
                                          </p:spTgt>
                                        </p:tgtEl>
                                      </p:cBhvr>
                                    </p:animEffect>
                                    <p:anim calcmode="lin" valueType="num">
                                      <p:cBhvr>
                                        <p:cTn id="30" dur="2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2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par>
                          <p:cTn id="32" fill="hold">
                            <p:stCondLst>
                              <p:cond delay="5000"/>
                            </p:stCondLst>
                            <p:childTnLst>
                              <p:par>
                                <p:cTn id="33" presetID="42" presetClass="entr" presetSubtype="0" fill="hold" grpId="0" nodeType="after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2000"/>
                                        <p:tgtEl>
                                          <p:spTgt spid="3">
                                            <p:txEl>
                                              <p:pRg st="4" end="4"/>
                                            </p:txEl>
                                          </p:spTgt>
                                        </p:tgtEl>
                                      </p:cBhvr>
                                    </p:animEffect>
                                    <p:anim calcmode="lin" valueType="num">
                                      <p:cBhvr>
                                        <p:cTn id="36" dur="2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2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par>
                          <p:cTn id="38" fill="hold">
                            <p:stCondLst>
                              <p:cond delay="7000"/>
                            </p:stCondLst>
                            <p:childTnLst>
                              <p:par>
                                <p:cTn id="39" presetID="42" presetClass="entr" presetSubtype="0" fill="hold" grpId="0" nodeType="after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Effect transition="in" filter="fade">
                                      <p:cBhvr>
                                        <p:cTn id="41" dur="2000"/>
                                        <p:tgtEl>
                                          <p:spTgt spid="3">
                                            <p:txEl>
                                              <p:pRg st="6" end="6"/>
                                            </p:txEl>
                                          </p:spTgt>
                                        </p:tgtEl>
                                      </p:cBhvr>
                                    </p:animEffect>
                                    <p:anim calcmode="lin" valueType="num">
                                      <p:cBhvr>
                                        <p:cTn id="42" dur="2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3" dur="2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par>
                          <p:cTn id="44" fill="hold">
                            <p:stCondLst>
                              <p:cond delay="9000"/>
                            </p:stCondLst>
                            <p:childTnLst>
                              <p:par>
                                <p:cTn id="45" presetID="42" presetClass="entr" presetSubtype="0" fill="hold" grpId="0" nodeType="after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2000"/>
                                        <p:tgtEl>
                                          <p:spTgt spid="3">
                                            <p:txEl>
                                              <p:pRg st="8" end="8"/>
                                            </p:txEl>
                                          </p:spTgt>
                                        </p:tgtEl>
                                      </p:cBhvr>
                                    </p:animEffect>
                                    <p:anim calcmode="lin" valueType="num">
                                      <p:cBhvr>
                                        <p:cTn id="48" dur="2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49" dur="2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par>
                          <p:cTn id="50" fill="hold">
                            <p:stCondLst>
                              <p:cond delay="11000"/>
                            </p:stCondLst>
                            <p:childTnLst>
                              <p:par>
                                <p:cTn id="51" presetID="42" presetClass="entr" presetSubtype="0" fill="hold" grpId="0" nodeType="afterEffect">
                                  <p:stCondLst>
                                    <p:cond delay="0"/>
                                  </p:stCondLst>
                                  <p:childTnLst>
                                    <p:set>
                                      <p:cBhvr>
                                        <p:cTn id="52" dur="1" fill="hold">
                                          <p:stCondLst>
                                            <p:cond delay="0"/>
                                          </p:stCondLst>
                                        </p:cTn>
                                        <p:tgtEl>
                                          <p:spTgt spid="3">
                                            <p:txEl>
                                              <p:pRg st="10" end="10"/>
                                            </p:txEl>
                                          </p:spTgt>
                                        </p:tgtEl>
                                        <p:attrNameLst>
                                          <p:attrName>style.visibility</p:attrName>
                                        </p:attrNameLst>
                                      </p:cBhvr>
                                      <p:to>
                                        <p:strVal val="visible"/>
                                      </p:to>
                                    </p:set>
                                    <p:animEffect transition="in" filter="fade">
                                      <p:cBhvr>
                                        <p:cTn id="53" dur="2000"/>
                                        <p:tgtEl>
                                          <p:spTgt spid="3">
                                            <p:txEl>
                                              <p:pRg st="10" end="10"/>
                                            </p:txEl>
                                          </p:spTgt>
                                        </p:tgtEl>
                                      </p:cBhvr>
                                    </p:animEffect>
                                    <p:anim calcmode="lin" valueType="num">
                                      <p:cBhvr>
                                        <p:cTn id="54" dur="2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55" dur="2000" fill="hold"/>
                                        <p:tgtEl>
                                          <p:spTgt spid="3">
                                            <p:txEl>
                                              <p:pRg st="10" end="10"/>
                                            </p:txEl>
                                          </p:spTgt>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3">
                                            <p:txEl>
                                              <p:pRg st="11" end="11"/>
                                            </p:txEl>
                                          </p:spTgt>
                                        </p:tgtEl>
                                        <p:attrNameLst>
                                          <p:attrName>style.visibility</p:attrName>
                                        </p:attrNameLst>
                                      </p:cBhvr>
                                      <p:to>
                                        <p:strVal val="visible"/>
                                      </p:to>
                                    </p:set>
                                    <p:animEffect transition="in" filter="fade">
                                      <p:cBhvr>
                                        <p:cTn id="58" dur="2000"/>
                                        <p:tgtEl>
                                          <p:spTgt spid="3">
                                            <p:txEl>
                                              <p:pRg st="11" end="11"/>
                                            </p:txEl>
                                          </p:spTgt>
                                        </p:tgtEl>
                                      </p:cBhvr>
                                    </p:animEffect>
                                    <p:anim calcmode="lin" valueType="num">
                                      <p:cBhvr>
                                        <p:cTn id="59" dur="2000" fill="hold"/>
                                        <p:tgtEl>
                                          <p:spTgt spid="3">
                                            <p:txEl>
                                              <p:pRg st="11" end="11"/>
                                            </p:txEl>
                                          </p:spTgt>
                                        </p:tgtEl>
                                        <p:attrNameLst>
                                          <p:attrName>ppt_x</p:attrName>
                                        </p:attrNameLst>
                                      </p:cBhvr>
                                      <p:tavLst>
                                        <p:tav tm="0">
                                          <p:val>
                                            <p:strVal val="#ppt_x"/>
                                          </p:val>
                                        </p:tav>
                                        <p:tav tm="100000">
                                          <p:val>
                                            <p:strVal val="#ppt_x"/>
                                          </p:val>
                                        </p:tav>
                                      </p:tavLst>
                                    </p:anim>
                                    <p:anim calcmode="lin" valueType="num">
                                      <p:cBhvr>
                                        <p:cTn id="60" dur="2000" fill="hold"/>
                                        <p:tgtEl>
                                          <p:spTgt spid="3">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42" presetClass="entr" presetSubtype="0" fill="hold" grpId="0" nodeType="clickEffect">
                                  <p:stCondLst>
                                    <p:cond delay="0"/>
                                  </p:stCondLst>
                                  <p:childTnLst>
                                    <p:set>
                                      <p:cBhvr>
                                        <p:cTn id="64" dur="1" fill="hold">
                                          <p:stCondLst>
                                            <p:cond delay="0"/>
                                          </p:stCondLst>
                                        </p:cTn>
                                        <p:tgtEl>
                                          <p:spTgt spid="3">
                                            <p:txEl>
                                              <p:pRg st="12" end="12"/>
                                            </p:txEl>
                                          </p:spTgt>
                                        </p:tgtEl>
                                        <p:attrNameLst>
                                          <p:attrName>style.visibility</p:attrName>
                                        </p:attrNameLst>
                                      </p:cBhvr>
                                      <p:to>
                                        <p:strVal val="visible"/>
                                      </p:to>
                                    </p:set>
                                    <p:animEffect transition="in" filter="fade">
                                      <p:cBhvr>
                                        <p:cTn id="65" dur="2000"/>
                                        <p:tgtEl>
                                          <p:spTgt spid="3">
                                            <p:txEl>
                                              <p:pRg st="12" end="12"/>
                                            </p:txEl>
                                          </p:spTgt>
                                        </p:tgtEl>
                                      </p:cBhvr>
                                    </p:animEffect>
                                    <p:anim calcmode="lin" valueType="num">
                                      <p:cBhvr>
                                        <p:cTn id="66" dur="2000" fill="hold"/>
                                        <p:tgtEl>
                                          <p:spTgt spid="3">
                                            <p:txEl>
                                              <p:pRg st="12" end="12"/>
                                            </p:txEl>
                                          </p:spTgt>
                                        </p:tgtEl>
                                        <p:attrNameLst>
                                          <p:attrName>ppt_x</p:attrName>
                                        </p:attrNameLst>
                                      </p:cBhvr>
                                      <p:tavLst>
                                        <p:tav tm="0">
                                          <p:val>
                                            <p:strVal val="#ppt_x"/>
                                          </p:val>
                                        </p:tav>
                                        <p:tav tm="100000">
                                          <p:val>
                                            <p:strVal val="#ppt_x"/>
                                          </p:val>
                                        </p:tav>
                                      </p:tavLst>
                                    </p:anim>
                                    <p:anim calcmode="lin" valueType="num">
                                      <p:cBhvr>
                                        <p:cTn id="67" dur="2000" fill="hold"/>
                                        <p:tgtEl>
                                          <p:spTgt spid="3">
                                            <p:txEl>
                                              <p:pRg st="12" end="1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Lst>
  </p:timing>
</p:sld>
</file>

<file path=ppt/theme/theme1.xml><?xml version="1.0" encoding="utf-8"?>
<a:theme xmlns:a="http://schemas.openxmlformats.org/drawingml/2006/main" name="160245-books-template-16x9">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160245-books-template-16x9</Template>
  <TotalTime>516</TotalTime>
  <Words>690</Words>
  <Application>Microsoft Office PowerPoint</Application>
  <PresentationFormat>Custom</PresentationFormat>
  <Paragraphs>99</Paragraphs>
  <Slides>10</Slides>
  <Notes>1</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160245-books-template-16x9</vt:lpstr>
      <vt:lpstr>ENGR. ABUL KALAM LIBRARY</vt:lpstr>
      <vt:lpstr> ENGR. ABUL KALAM LIBRARY</vt:lpstr>
      <vt:lpstr>Introduction</vt:lpstr>
      <vt:lpstr>Library Facilities</vt:lpstr>
      <vt:lpstr>Library Sections</vt:lpstr>
      <vt:lpstr>Library Sections (Continued)</vt:lpstr>
      <vt:lpstr>Library Online Resources</vt:lpstr>
      <vt:lpstr>Library Policies</vt:lpstr>
      <vt:lpstr>Library Policies (Continued)</vt:lpstr>
      <vt:lpstr>Thank You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ENGR. ABUL KALAM LIBRARY</dc:title>
  <dc:creator>ImranAslam</dc:creator>
  <cp:lastModifiedBy>Basit</cp:lastModifiedBy>
  <cp:revision>80</cp:revision>
  <dcterms:created xsi:type="dcterms:W3CDTF">2022-09-28T13:37:58Z</dcterms:created>
  <dcterms:modified xsi:type="dcterms:W3CDTF">2022-10-07T05:23:31Z</dcterms:modified>
</cp:coreProperties>
</file>